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78" r:id="rId2"/>
    <p:sldId id="257" r:id="rId3"/>
    <p:sldId id="264" r:id="rId4"/>
    <p:sldId id="265" r:id="rId5"/>
    <p:sldId id="266" r:id="rId6"/>
    <p:sldId id="267" r:id="rId7"/>
    <p:sldId id="268" r:id="rId8"/>
    <p:sldId id="269" r:id="rId9"/>
    <p:sldId id="270" r:id="rId10"/>
    <p:sldId id="271" r:id="rId11"/>
    <p:sldId id="272" r:id="rId12"/>
    <p:sldId id="273" r:id="rId13"/>
    <p:sldId id="274"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4660"/>
  </p:normalViewPr>
  <p:slideViewPr>
    <p:cSldViewPr snapToGrid="0" showGuides="1">
      <p:cViewPr varScale="1">
        <p:scale>
          <a:sx n="68" d="100"/>
          <a:sy n="68" d="100"/>
        </p:scale>
        <p:origin x="616" y="5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clId="Web-{3161FE0A-9619-43E8-9210-4E2ACC50C029}"/>
    <pc:docChg chg="delSld">
      <pc:chgData name="" userId="" providerId="" clId="Web-{3161FE0A-9619-43E8-9210-4E2ACC50C029}" dt="2018-11-21T13:13:46.833" v="9"/>
      <pc:docMkLst>
        <pc:docMk/>
      </pc:docMkLst>
      <pc:sldChg chg="del">
        <pc:chgData name="" userId="" providerId="" clId="Web-{3161FE0A-9619-43E8-9210-4E2ACC50C029}" dt="2018-11-21T13:11:52.687" v="0"/>
        <pc:sldMkLst>
          <pc:docMk/>
          <pc:sldMk cId="124943507" sldId="256"/>
        </pc:sldMkLst>
      </pc:sldChg>
      <pc:sldChg chg="del">
        <pc:chgData name="" userId="" providerId="" clId="Web-{3161FE0A-9619-43E8-9210-4E2ACC50C029}" dt="2018-11-21T13:12:26.940" v="6"/>
        <pc:sldMkLst>
          <pc:docMk/>
          <pc:sldMk cId="239398648" sldId="258"/>
        </pc:sldMkLst>
      </pc:sldChg>
      <pc:sldChg chg="del">
        <pc:chgData name="" userId="" providerId="" clId="Web-{3161FE0A-9619-43E8-9210-4E2ACC50C029}" dt="2018-11-21T13:12:08.415" v="5"/>
        <pc:sldMkLst>
          <pc:docMk/>
          <pc:sldMk cId="650996439" sldId="259"/>
        </pc:sldMkLst>
      </pc:sldChg>
      <pc:sldChg chg="del">
        <pc:chgData name="" userId="" providerId="" clId="Web-{3161FE0A-9619-43E8-9210-4E2ACC50C029}" dt="2018-11-21T13:11:54.311" v="1"/>
        <pc:sldMkLst>
          <pc:docMk/>
          <pc:sldMk cId="4025100597" sldId="260"/>
        </pc:sldMkLst>
      </pc:sldChg>
      <pc:sldChg chg="del">
        <pc:chgData name="" userId="" providerId="" clId="Web-{3161FE0A-9619-43E8-9210-4E2ACC50C029}" dt="2018-11-21T13:11:56.357" v="2"/>
        <pc:sldMkLst>
          <pc:docMk/>
          <pc:sldMk cId="1832192124" sldId="261"/>
        </pc:sldMkLst>
      </pc:sldChg>
      <pc:sldChg chg="del">
        <pc:chgData name="" userId="" providerId="" clId="Web-{3161FE0A-9619-43E8-9210-4E2ACC50C029}" dt="2018-11-21T13:11:58.763" v="3"/>
        <pc:sldMkLst>
          <pc:docMk/>
          <pc:sldMk cId="1270971006" sldId="262"/>
        </pc:sldMkLst>
      </pc:sldChg>
      <pc:sldChg chg="del">
        <pc:chgData name="" userId="" providerId="" clId="Web-{3161FE0A-9619-43E8-9210-4E2ACC50C029}" dt="2018-11-21T13:12:31.860" v="7"/>
        <pc:sldMkLst>
          <pc:docMk/>
          <pc:sldMk cId="1591791155" sldId="263"/>
        </pc:sldMkLst>
      </pc:sldChg>
      <pc:sldChg chg="del">
        <pc:chgData name="" userId="" providerId="" clId="Web-{3161FE0A-9619-43E8-9210-4E2ACC50C029}" dt="2018-11-21T13:13:46.833" v="9"/>
        <pc:sldMkLst>
          <pc:docMk/>
          <pc:sldMk cId="5446198" sldId="275"/>
        </pc:sldMkLst>
      </pc:sldChg>
      <pc:sldChg chg="del">
        <pc:chgData name="" userId="" providerId="" clId="Web-{3161FE0A-9619-43E8-9210-4E2ACC50C029}" dt="2018-11-21T13:13:04.604" v="8"/>
        <pc:sldMkLst>
          <pc:docMk/>
          <pc:sldMk cId="2837132263" sldId="276"/>
        </pc:sldMkLst>
      </pc:sldChg>
      <pc:sldChg chg="del">
        <pc:chgData name="" userId="" providerId="" clId="Web-{3161FE0A-9619-43E8-9210-4E2ACC50C029}" dt="2018-11-21T13:12:01.137" v="4"/>
        <pc:sldMkLst>
          <pc:docMk/>
          <pc:sldMk cId="1397113652" sldId="277"/>
        </pc:sldMkLst>
      </pc:sldChg>
    </pc:docChg>
  </pc:docChgLst>
</pc:chgInfo>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a:t>Click to edit Master title style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A99F13E9-76AC-4A85-ABC1-ACCA75B4C0C8}" type="datetimeFigureOut">
              <a:rPr lang="en-GB" smtClean="0"/>
              <a:t>21/11/2018</a:t>
            </a:fld>
            <a:endParaRPr lang="en-GB"/>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en-GB"/>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8344D182-F91A-4384-A968-E191C2BBF4B0}" type="slidenum">
              <a:rPr lang="en-GB" smtClean="0"/>
              <a:t>‹#›</a:t>
            </a:fld>
            <a:endParaRPr lang="en-GB"/>
          </a:p>
        </p:txBody>
      </p:sp>
    </p:spTree>
    <p:extLst>
      <p:ext uri="{BB962C8B-B14F-4D97-AF65-F5344CB8AC3E}">
        <p14:creationId xmlns:p14="http://schemas.microsoft.com/office/powerpoint/2010/main" val="15377341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A99F13E9-76AC-4A85-ABC1-ACCA75B4C0C8}" type="datetimeFigureOut">
              <a:rPr lang="en-GB" smtClean="0"/>
              <a:t>21/11/2018</a:t>
            </a:fld>
            <a:endParaRPr lang="en-GB"/>
          </a:p>
        </p:txBody>
      </p:sp>
      <p:sp>
        <p:nvSpPr>
          <p:cNvPr id="6" name="Footer Placeholder 5"/>
          <p:cNvSpPr>
            <a:spLocks noGrp="1"/>
          </p:cNvSpPr>
          <p:nvPr>
            <p:ph type="ftr" sz="quarter" idx="11"/>
          </p:nvPr>
        </p:nvSpPr>
        <p:spPr/>
        <p:txBody>
          <a:bodyPr/>
          <a:lstStyle/>
          <a:p>
            <a:endParaRPr lang="en-GB"/>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8344D182-F91A-4384-A968-E191C2BBF4B0}" type="slidenum">
              <a:rPr lang="en-GB" smtClean="0"/>
              <a:t>‹#›</a:t>
            </a:fld>
            <a:endParaRPr lang="en-GB"/>
          </a:p>
        </p:txBody>
      </p:sp>
    </p:spTree>
    <p:extLst>
      <p:ext uri="{BB962C8B-B14F-4D97-AF65-F5344CB8AC3E}">
        <p14:creationId xmlns:p14="http://schemas.microsoft.com/office/powerpoint/2010/main" val="26050563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n-US"/>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A99F13E9-76AC-4A85-ABC1-ACCA75B4C0C8}" type="datetimeFigureOut">
              <a:rPr lang="en-GB" smtClean="0"/>
              <a:t>21/11/2018</a:t>
            </a:fld>
            <a:endParaRPr lang="en-GB"/>
          </a:p>
        </p:txBody>
      </p:sp>
      <p:sp>
        <p:nvSpPr>
          <p:cNvPr id="5" name="Footer Placeholder 4"/>
          <p:cNvSpPr>
            <a:spLocks noGrp="1"/>
          </p:cNvSpPr>
          <p:nvPr>
            <p:ph type="ftr" sz="quarter" idx="11"/>
          </p:nvPr>
        </p:nvSpPr>
        <p:spPr/>
        <p:txBody>
          <a:bodyPr/>
          <a:lstStyle/>
          <a:p>
            <a:endParaRPr lang="en-GB"/>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8344D182-F91A-4384-A968-E191C2BBF4B0}" type="slidenum">
              <a:rPr lang="en-GB" smtClean="0"/>
              <a:t>‹#›</a:t>
            </a:fld>
            <a:endParaRPr lang="en-GB"/>
          </a:p>
        </p:txBody>
      </p:sp>
    </p:spTree>
    <p:extLst>
      <p:ext uri="{BB962C8B-B14F-4D97-AF65-F5344CB8AC3E}">
        <p14:creationId xmlns:p14="http://schemas.microsoft.com/office/powerpoint/2010/main" val="73366617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n-US"/>
              <a:t>Click to edit Master title style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A99F13E9-76AC-4A85-ABC1-ACCA75B4C0C8}" type="datetimeFigureOut">
              <a:rPr lang="en-GB" smtClean="0"/>
              <a:t>21/11/2018</a:t>
            </a:fld>
            <a:endParaRPr lang="en-GB"/>
          </a:p>
        </p:txBody>
      </p:sp>
      <p:sp>
        <p:nvSpPr>
          <p:cNvPr id="5" name="Footer Placeholder 4"/>
          <p:cNvSpPr>
            <a:spLocks noGrp="1"/>
          </p:cNvSpPr>
          <p:nvPr>
            <p:ph type="ftr" sz="quarter" idx="11"/>
          </p:nvPr>
        </p:nvSpPr>
        <p:spPr/>
        <p:txBody>
          <a:bodyPr/>
          <a:lstStyle/>
          <a:p>
            <a:endParaRPr lang="en-GB"/>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8344D182-F91A-4384-A968-E191C2BBF4B0}" type="slidenum">
              <a:rPr lang="en-GB" smtClean="0"/>
              <a:t>‹#›</a:t>
            </a:fld>
            <a:endParaRPr lang="en-GB"/>
          </a:p>
        </p:txBody>
      </p:sp>
    </p:spTree>
    <p:extLst>
      <p:ext uri="{BB962C8B-B14F-4D97-AF65-F5344CB8AC3E}">
        <p14:creationId xmlns:p14="http://schemas.microsoft.com/office/powerpoint/2010/main" val="341525719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A99F13E9-76AC-4A85-ABC1-ACCA75B4C0C8}" type="datetimeFigureOut">
              <a:rPr lang="en-GB" smtClean="0"/>
              <a:t>21/11/2018</a:t>
            </a:fld>
            <a:endParaRPr lang="en-GB"/>
          </a:p>
        </p:txBody>
      </p:sp>
      <p:sp>
        <p:nvSpPr>
          <p:cNvPr id="5" name="Footer Placeholder 4"/>
          <p:cNvSpPr>
            <a:spLocks noGrp="1"/>
          </p:cNvSpPr>
          <p:nvPr>
            <p:ph type="ftr" sz="quarter" idx="11"/>
          </p:nvPr>
        </p:nvSpPr>
        <p:spPr/>
        <p:txBody>
          <a:bodyPr/>
          <a:lstStyle/>
          <a:p>
            <a:endParaRPr lang="en-GB"/>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8344D182-F91A-4384-A968-E191C2BBF4B0}" type="slidenum">
              <a:rPr lang="en-GB" smtClean="0"/>
              <a:t>‹#›</a:t>
            </a:fld>
            <a:endParaRPr lang="en-GB"/>
          </a:p>
        </p:txBody>
      </p:sp>
    </p:spTree>
    <p:extLst>
      <p:ext uri="{BB962C8B-B14F-4D97-AF65-F5344CB8AC3E}">
        <p14:creationId xmlns:p14="http://schemas.microsoft.com/office/powerpoint/2010/main" val="3361080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A99F13E9-76AC-4A85-ABC1-ACCA75B4C0C8}" type="datetimeFigureOut">
              <a:rPr lang="en-GB" smtClean="0"/>
              <a:t>21/11/2018</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344D182-F91A-4384-A968-E191C2BBF4B0}" type="slidenum">
              <a:rPr lang="en-GB" smtClean="0"/>
              <a:t>‹#›</a:t>
            </a:fld>
            <a:endParaRPr lang="en-GB"/>
          </a:p>
        </p:txBody>
      </p:sp>
    </p:spTree>
    <p:extLst>
      <p:ext uri="{BB962C8B-B14F-4D97-AF65-F5344CB8AC3E}">
        <p14:creationId xmlns:p14="http://schemas.microsoft.com/office/powerpoint/2010/main" val="330689378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A99F13E9-76AC-4A85-ABC1-ACCA75B4C0C8}" type="datetimeFigureOut">
              <a:rPr lang="en-GB" smtClean="0"/>
              <a:t>21/11/2018</a:t>
            </a:fld>
            <a:endParaRPr lang="en-GB"/>
          </a:p>
        </p:txBody>
      </p:sp>
      <p:sp>
        <p:nvSpPr>
          <p:cNvPr id="8" name="Footer Placeholder 7"/>
          <p:cNvSpPr>
            <a:spLocks noGrp="1"/>
          </p:cNvSpPr>
          <p:nvPr>
            <p:ph type="ftr" sz="quarter" idx="11"/>
          </p:nvPr>
        </p:nvSpPr>
        <p:spPr>
          <a:xfrm>
            <a:off x="561111" y="6391838"/>
            <a:ext cx="3644282" cy="304801"/>
          </a:xfrm>
        </p:spPr>
        <p:txBody>
          <a:bodyPr/>
          <a:lstStyle/>
          <a:p>
            <a:endParaRPr lang="en-GB"/>
          </a:p>
        </p:txBody>
      </p:sp>
      <p:sp>
        <p:nvSpPr>
          <p:cNvPr id="9" name="Slide Number Placeholder 8"/>
          <p:cNvSpPr>
            <a:spLocks noGrp="1"/>
          </p:cNvSpPr>
          <p:nvPr>
            <p:ph type="sldNum" sz="quarter" idx="12"/>
          </p:nvPr>
        </p:nvSpPr>
        <p:spPr/>
        <p:txBody>
          <a:bodyPr/>
          <a:lstStyle/>
          <a:p>
            <a:fld id="{8344D182-F91A-4384-A968-E191C2BBF4B0}" type="slidenum">
              <a:rPr lang="en-GB" smtClean="0"/>
              <a:t>‹#›</a:t>
            </a:fld>
            <a:endParaRPr lang="en-GB"/>
          </a:p>
        </p:txBody>
      </p:sp>
    </p:spTree>
    <p:extLst>
      <p:ext uri="{BB962C8B-B14F-4D97-AF65-F5344CB8AC3E}">
        <p14:creationId xmlns:p14="http://schemas.microsoft.com/office/powerpoint/2010/main" val="276088737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A99F13E9-76AC-4A85-ABC1-ACCA75B4C0C8}" type="datetimeFigureOut">
              <a:rPr lang="en-GB" smtClean="0"/>
              <a:t>21/11/2018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344D182-F91A-4384-A968-E191C2BBF4B0}" type="slidenum">
              <a:rPr lang="en-GB" smtClean="0"/>
              <a:t>‹#›</a:t>
            </a:fld>
            <a:endParaRPr lang="en-GB"/>
          </a:p>
        </p:txBody>
      </p:sp>
    </p:spTree>
    <p:extLst>
      <p:ext uri="{BB962C8B-B14F-4D97-AF65-F5344CB8AC3E}">
        <p14:creationId xmlns:p14="http://schemas.microsoft.com/office/powerpoint/2010/main" val="405812098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A99F13E9-76AC-4A85-ABC1-ACCA75B4C0C8}" type="datetimeFigureOut">
              <a:rPr lang="en-GB" smtClean="0"/>
              <a:t>21/11/2018</a:t>
            </a:fld>
            <a:endParaRPr lang="en-GB"/>
          </a:p>
        </p:txBody>
      </p:sp>
      <p:sp>
        <p:nvSpPr>
          <p:cNvPr id="5" name="Footer Placeholder 4"/>
          <p:cNvSpPr>
            <a:spLocks noGrp="1"/>
          </p:cNvSpPr>
          <p:nvPr>
            <p:ph type="ftr" sz="quarter" idx="11"/>
          </p:nvPr>
        </p:nvSpPr>
        <p:spPr/>
        <p:txBody>
          <a:bodyPr/>
          <a:lstStyle/>
          <a:p>
            <a:endParaRPr lang="en-GB"/>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8344D182-F91A-4384-A968-E191C2BBF4B0}" type="slidenum">
              <a:rPr lang="en-GB" smtClean="0"/>
              <a:t>‹#›</a:t>
            </a:fld>
            <a:endParaRPr lang="en-GB"/>
          </a:p>
        </p:txBody>
      </p:sp>
    </p:spTree>
    <p:extLst>
      <p:ext uri="{BB962C8B-B14F-4D97-AF65-F5344CB8AC3E}">
        <p14:creationId xmlns:p14="http://schemas.microsoft.com/office/powerpoint/2010/main" val="39500713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99F13E9-76AC-4A85-ABC1-ACCA75B4C0C8}" type="datetimeFigureOut">
              <a:rPr lang="en-GB" smtClean="0"/>
              <a:t>21/11/2018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344D182-F91A-4384-A968-E191C2BBF4B0}" type="slidenum">
              <a:rPr lang="en-GB" smtClean="0"/>
              <a:t>‹#›</a:t>
            </a:fld>
            <a:endParaRPr lang="en-GB"/>
          </a:p>
        </p:txBody>
      </p:sp>
    </p:spTree>
    <p:extLst>
      <p:ext uri="{BB962C8B-B14F-4D97-AF65-F5344CB8AC3E}">
        <p14:creationId xmlns:p14="http://schemas.microsoft.com/office/powerpoint/2010/main" val="21701603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A99F13E9-76AC-4A85-ABC1-ACCA75B4C0C8}" type="datetimeFigureOut">
              <a:rPr lang="en-GB" smtClean="0"/>
              <a:t>21/11/2018</a:t>
            </a:fld>
            <a:endParaRPr lang="en-GB"/>
          </a:p>
        </p:txBody>
      </p:sp>
      <p:sp>
        <p:nvSpPr>
          <p:cNvPr id="5" name="Footer Placeholder 4"/>
          <p:cNvSpPr>
            <a:spLocks noGrp="1"/>
          </p:cNvSpPr>
          <p:nvPr>
            <p:ph type="ftr" sz="quarter" idx="11"/>
          </p:nvPr>
        </p:nvSpPr>
        <p:spPr/>
        <p:txBody>
          <a:bodyPr/>
          <a:lstStyle/>
          <a:p>
            <a:endParaRPr lang="en-GB"/>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8344D182-F91A-4384-A968-E191C2BBF4B0}" type="slidenum">
              <a:rPr lang="en-GB" smtClean="0"/>
              <a:t>‹#›</a:t>
            </a:fld>
            <a:endParaRPr lang="en-GB"/>
          </a:p>
        </p:txBody>
      </p:sp>
    </p:spTree>
    <p:extLst>
      <p:ext uri="{BB962C8B-B14F-4D97-AF65-F5344CB8AC3E}">
        <p14:creationId xmlns:p14="http://schemas.microsoft.com/office/powerpoint/2010/main" val="7116042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99F13E9-76AC-4A85-ABC1-ACCA75B4C0C8}" type="datetimeFigureOut">
              <a:rPr lang="en-GB" smtClean="0"/>
              <a:t>21/11/2018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344D182-F91A-4384-A968-E191C2BBF4B0}" type="slidenum">
              <a:rPr lang="en-GB" smtClean="0"/>
              <a:t>‹#›</a:t>
            </a:fld>
            <a:endParaRPr lang="en-GB"/>
          </a:p>
        </p:txBody>
      </p:sp>
    </p:spTree>
    <p:extLst>
      <p:ext uri="{BB962C8B-B14F-4D97-AF65-F5344CB8AC3E}">
        <p14:creationId xmlns:p14="http://schemas.microsoft.com/office/powerpoint/2010/main" val="25718846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99F13E9-76AC-4A85-ABC1-ACCA75B4C0C8}" type="datetimeFigureOut">
              <a:rPr lang="en-GB" smtClean="0"/>
              <a:t>21/11/2018</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344D182-F91A-4384-A968-E191C2BBF4B0}" type="slidenum">
              <a:rPr lang="en-GB" smtClean="0"/>
              <a:t>‹#›</a:t>
            </a:fld>
            <a:endParaRPr lang="en-GB"/>
          </a:p>
        </p:txBody>
      </p:sp>
    </p:spTree>
    <p:extLst>
      <p:ext uri="{BB962C8B-B14F-4D97-AF65-F5344CB8AC3E}">
        <p14:creationId xmlns:p14="http://schemas.microsoft.com/office/powerpoint/2010/main" val="41492822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99F13E9-76AC-4A85-ABC1-ACCA75B4C0C8}" type="datetimeFigureOut">
              <a:rPr lang="en-GB" smtClean="0"/>
              <a:t>21/11/2018</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344D182-F91A-4384-A968-E191C2BBF4B0}" type="slidenum">
              <a:rPr lang="en-GB" smtClean="0"/>
              <a:t>‹#›</a:t>
            </a:fld>
            <a:endParaRPr lang="en-GB"/>
          </a:p>
        </p:txBody>
      </p:sp>
    </p:spTree>
    <p:extLst>
      <p:ext uri="{BB962C8B-B14F-4D97-AF65-F5344CB8AC3E}">
        <p14:creationId xmlns:p14="http://schemas.microsoft.com/office/powerpoint/2010/main" val="20389593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99F13E9-76AC-4A85-ABC1-ACCA75B4C0C8}" type="datetimeFigureOut">
              <a:rPr lang="en-GB" smtClean="0"/>
              <a:t>21/11/2018</a:t>
            </a:fld>
            <a:endParaRPr lang="en-GB"/>
          </a:p>
        </p:txBody>
      </p:sp>
      <p:sp>
        <p:nvSpPr>
          <p:cNvPr id="3" name="Footer Placeholder 2"/>
          <p:cNvSpPr>
            <a:spLocks noGrp="1"/>
          </p:cNvSpPr>
          <p:nvPr>
            <p:ph type="ftr" sz="quarter" idx="11"/>
          </p:nvPr>
        </p:nvSpPr>
        <p:spPr/>
        <p:txBody>
          <a:bodyPr/>
          <a:lstStyle/>
          <a:p>
            <a:endParaRPr lang="en-GB"/>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8344D182-F91A-4384-A968-E191C2BBF4B0}" type="slidenum">
              <a:rPr lang="en-GB" smtClean="0"/>
              <a:t>‹#›</a:t>
            </a:fld>
            <a:endParaRPr lang="en-GB"/>
          </a:p>
        </p:txBody>
      </p:sp>
    </p:spTree>
    <p:extLst>
      <p:ext uri="{BB962C8B-B14F-4D97-AF65-F5344CB8AC3E}">
        <p14:creationId xmlns:p14="http://schemas.microsoft.com/office/powerpoint/2010/main" val="41381589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A99F13E9-76AC-4A85-ABC1-ACCA75B4C0C8}" type="datetimeFigureOut">
              <a:rPr lang="en-GB" smtClean="0"/>
              <a:t>21/11/2018</a:t>
            </a:fld>
            <a:endParaRPr lang="en-GB"/>
          </a:p>
        </p:txBody>
      </p:sp>
      <p:sp>
        <p:nvSpPr>
          <p:cNvPr id="6" name="Footer Placeholder 5"/>
          <p:cNvSpPr>
            <a:spLocks noGrp="1"/>
          </p:cNvSpPr>
          <p:nvPr>
            <p:ph type="ftr" sz="quarter" idx="11"/>
          </p:nvPr>
        </p:nvSpPr>
        <p:spPr/>
        <p:txBody>
          <a:bodyPr/>
          <a:lstStyle/>
          <a:p>
            <a:endParaRPr lang="en-GB"/>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8344D182-F91A-4384-A968-E191C2BBF4B0}" type="slidenum">
              <a:rPr lang="en-GB" smtClean="0"/>
              <a:t>‹#›</a:t>
            </a:fld>
            <a:endParaRPr lang="en-GB"/>
          </a:p>
        </p:txBody>
      </p:sp>
    </p:spTree>
    <p:extLst>
      <p:ext uri="{BB962C8B-B14F-4D97-AF65-F5344CB8AC3E}">
        <p14:creationId xmlns:p14="http://schemas.microsoft.com/office/powerpoint/2010/main" val="36830837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n-US"/>
              <a:t>Click icon to add picture</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A99F13E9-76AC-4A85-ABC1-ACCA75B4C0C8}" type="datetimeFigureOut">
              <a:rPr lang="en-GB" smtClean="0"/>
              <a:t>21/11/2018</a:t>
            </a:fld>
            <a:endParaRPr lang="en-GB"/>
          </a:p>
        </p:txBody>
      </p:sp>
      <p:sp>
        <p:nvSpPr>
          <p:cNvPr id="6" name="Footer Placeholder 5"/>
          <p:cNvSpPr>
            <a:spLocks noGrp="1"/>
          </p:cNvSpPr>
          <p:nvPr>
            <p:ph type="ftr" sz="quarter" idx="11"/>
          </p:nvPr>
        </p:nvSpPr>
        <p:spPr/>
        <p:txBody>
          <a:bodyPr/>
          <a:lstStyle/>
          <a:p>
            <a:endParaRPr lang="en-GB"/>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8344D182-F91A-4384-A968-E191C2BBF4B0}" type="slidenum">
              <a:rPr lang="en-GB" smtClean="0"/>
              <a:t>‹#›</a:t>
            </a:fld>
            <a:endParaRPr lang="en-GB"/>
          </a:p>
        </p:txBody>
      </p:sp>
    </p:spTree>
    <p:extLst>
      <p:ext uri="{BB962C8B-B14F-4D97-AF65-F5344CB8AC3E}">
        <p14:creationId xmlns:p14="http://schemas.microsoft.com/office/powerpoint/2010/main" val="11638566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A99F13E9-76AC-4A85-ABC1-ACCA75B4C0C8}" type="datetimeFigureOut">
              <a:rPr lang="en-GB" smtClean="0"/>
              <a:t>21/11/2018</a:t>
            </a:fld>
            <a:endParaRPr lang="en-GB"/>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en-GB"/>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8344D182-F91A-4384-A968-E191C2BBF4B0}" type="slidenum">
              <a:rPr lang="en-GB" smtClean="0"/>
              <a:t>‹#›</a:t>
            </a:fld>
            <a:endParaRPr lang="en-GB"/>
          </a:p>
        </p:txBody>
      </p:sp>
    </p:spTree>
    <p:extLst>
      <p:ext uri="{BB962C8B-B14F-4D97-AF65-F5344CB8AC3E}">
        <p14:creationId xmlns:p14="http://schemas.microsoft.com/office/powerpoint/2010/main" val="124912157"/>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53F1D9-D822-403A-B390-657BAE644EB6}"/>
              </a:ext>
            </a:extLst>
          </p:cNvPr>
          <p:cNvSpPr>
            <a:spLocks noGrp="1"/>
          </p:cNvSpPr>
          <p:nvPr>
            <p:ph type="title"/>
          </p:nvPr>
        </p:nvSpPr>
        <p:spPr/>
        <p:txBody>
          <a:bodyPr/>
          <a:lstStyle/>
          <a:p>
            <a:r>
              <a:rPr lang="en-GB" dirty="0"/>
              <a:t>School Improvement Plan (SIP) </a:t>
            </a:r>
            <a:r>
              <a:rPr lang="en-GB" sz="2000" dirty="0"/>
              <a:t>Sept ‘18</a:t>
            </a:r>
          </a:p>
        </p:txBody>
      </p:sp>
      <p:sp>
        <p:nvSpPr>
          <p:cNvPr id="3" name="Content Placeholder 2">
            <a:extLst>
              <a:ext uri="{FF2B5EF4-FFF2-40B4-BE49-F238E27FC236}">
                <a16:creationId xmlns:a16="http://schemas.microsoft.com/office/drawing/2014/main" id="{CC47B96F-3837-46D8-87B6-20B41712F2C0}"/>
              </a:ext>
            </a:extLst>
          </p:cNvPr>
          <p:cNvSpPr>
            <a:spLocks noGrp="1"/>
          </p:cNvSpPr>
          <p:nvPr>
            <p:ph idx="1"/>
          </p:nvPr>
        </p:nvSpPr>
        <p:spPr/>
        <p:txBody>
          <a:bodyPr/>
          <a:lstStyle/>
          <a:p>
            <a:r>
              <a:rPr lang="en-GB" dirty="0"/>
              <a:t>Leadership and Management at all levels</a:t>
            </a:r>
          </a:p>
          <a:p>
            <a:r>
              <a:rPr lang="en-GB" dirty="0"/>
              <a:t>Assessment</a:t>
            </a:r>
          </a:p>
          <a:p>
            <a:r>
              <a:rPr lang="en-GB" dirty="0"/>
              <a:t>More Able</a:t>
            </a:r>
          </a:p>
          <a:p>
            <a:r>
              <a:rPr lang="en-GB" dirty="0"/>
              <a:t>Behaviour for Learning</a:t>
            </a:r>
          </a:p>
        </p:txBody>
      </p:sp>
    </p:spTree>
    <p:extLst>
      <p:ext uri="{BB962C8B-B14F-4D97-AF65-F5344CB8AC3E}">
        <p14:creationId xmlns:p14="http://schemas.microsoft.com/office/powerpoint/2010/main" val="4751815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74BAFC-B57F-45A5-B3FC-263B06B4F6A8}"/>
              </a:ext>
            </a:extLst>
          </p:cNvPr>
          <p:cNvSpPr>
            <a:spLocks noGrp="1"/>
          </p:cNvSpPr>
          <p:nvPr>
            <p:ph type="title"/>
          </p:nvPr>
        </p:nvSpPr>
        <p:spPr/>
        <p:txBody>
          <a:bodyPr/>
          <a:lstStyle/>
          <a:p>
            <a:pPr algn="ctr"/>
            <a:r>
              <a:rPr lang="en-GB" dirty="0"/>
              <a:t>Code of Conduct </a:t>
            </a:r>
            <a:r>
              <a:rPr lang="en-GB" sz="2800" dirty="0"/>
              <a:t>(the last one)</a:t>
            </a:r>
          </a:p>
        </p:txBody>
      </p:sp>
      <p:sp>
        <p:nvSpPr>
          <p:cNvPr id="3" name="Content Placeholder 2">
            <a:extLst>
              <a:ext uri="{FF2B5EF4-FFF2-40B4-BE49-F238E27FC236}">
                <a16:creationId xmlns:a16="http://schemas.microsoft.com/office/drawing/2014/main" id="{92C3B952-6687-48F9-AD78-FFCF10D84661}"/>
              </a:ext>
            </a:extLst>
          </p:cNvPr>
          <p:cNvSpPr>
            <a:spLocks noGrp="1"/>
          </p:cNvSpPr>
          <p:nvPr>
            <p:ph idx="1"/>
          </p:nvPr>
        </p:nvSpPr>
        <p:spPr/>
        <p:txBody>
          <a:bodyPr/>
          <a:lstStyle/>
          <a:p>
            <a:pPr marL="0" indent="0" algn="ctr">
              <a:buNone/>
            </a:pPr>
            <a:r>
              <a:rPr lang="en-GB" u="sng" dirty="0"/>
              <a:t>‘The 7 Principles of Public Life’ </a:t>
            </a:r>
            <a:r>
              <a:rPr lang="en-GB" sz="2000" u="sng" dirty="0"/>
              <a:t>(Nolan Committee)</a:t>
            </a:r>
          </a:p>
          <a:p>
            <a:pPr marL="0" indent="0">
              <a:buNone/>
            </a:pPr>
            <a:r>
              <a:rPr lang="en-GB" dirty="0"/>
              <a:t>Selflessness </a:t>
            </a:r>
          </a:p>
          <a:p>
            <a:pPr marL="0" indent="0">
              <a:buNone/>
            </a:pPr>
            <a:r>
              <a:rPr lang="en-GB" dirty="0"/>
              <a:t>Integrity</a:t>
            </a:r>
          </a:p>
          <a:p>
            <a:pPr marL="0" indent="0">
              <a:buNone/>
            </a:pPr>
            <a:r>
              <a:rPr lang="en-GB" dirty="0"/>
              <a:t>Objectivity</a:t>
            </a:r>
          </a:p>
          <a:p>
            <a:pPr marL="0" indent="0">
              <a:buNone/>
            </a:pPr>
            <a:r>
              <a:rPr lang="en-GB" dirty="0"/>
              <a:t>Accountability</a:t>
            </a:r>
          </a:p>
          <a:p>
            <a:pPr marL="0" indent="0">
              <a:buNone/>
            </a:pPr>
            <a:r>
              <a:rPr lang="en-GB" dirty="0"/>
              <a:t>Openness</a:t>
            </a:r>
          </a:p>
          <a:p>
            <a:pPr marL="0" indent="0">
              <a:buNone/>
            </a:pPr>
            <a:r>
              <a:rPr lang="en-GB" dirty="0"/>
              <a:t>Honesty</a:t>
            </a:r>
          </a:p>
          <a:p>
            <a:pPr marL="0" indent="0">
              <a:buNone/>
            </a:pPr>
            <a:r>
              <a:rPr lang="en-GB" dirty="0"/>
              <a:t>Leadership</a:t>
            </a:r>
          </a:p>
        </p:txBody>
      </p:sp>
    </p:spTree>
    <p:extLst>
      <p:ext uri="{BB962C8B-B14F-4D97-AF65-F5344CB8AC3E}">
        <p14:creationId xmlns:p14="http://schemas.microsoft.com/office/powerpoint/2010/main" val="42080748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1366AC-248F-48A5-A674-FD5379A3564F}"/>
              </a:ext>
            </a:extLst>
          </p:cNvPr>
          <p:cNvSpPr>
            <a:spLocks noGrp="1"/>
          </p:cNvSpPr>
          <p:nvPr>
            <p:ph type="title"/>
          </p:nvPr>
        </p:nvSpPr>
        <p:spPr/>
        <p:txBody>
          <a:bodyPr/>
          <a:lstStyle/>
          <a:p>
            <a:r>
              <a:rPr lang="en-GB" dirty="0"/>
              <a:t>Key Roles Summary</a:t>
            </a:r>
          </a:p>
        </p:txBody>
      </p:sp>
      <p:sp>
        <p:nvSpPr>
          <p:cNvPr id="3" name="Content Placeholder 2">
            <a:extLst>
              <a:ext uri="{FF2B5EF4-FFF2-40B4-BE49-F238E27FC236}">
                <a16:creationId xmlns:a16="http://schemas.microsoft.com/office/drawing/2014/main" id="{67B7E8DA-1CF7-4747-951A-803F3534D36B}"/>
              </a:ext>
            </a:extLst>
          </p:cNvPr>
          <p:cNvSpPr>
            <a:spLocks noGrp="1"/>
          </p:cNvSpPr>
          <p:nvPr>
            <p:ph idx="1"/>
          </p:nvPr>
        </p:nvSpPr>
        <p:spPr/>
        <p:txBody>
          <a:bodyPr/>
          <a:lstStyle/>
          <a:p>
            <a:pPr marL="514350" indent="-514350">
              <a:buFont typeface="+mj-lt"/>
              <a:buAutoNum type="arabicPeriod"/>
            </a:pPr>
            <a:r>
              <a:rPr lang="en-GB" dirty="0"/>
              <a:t>To provide a Strategic View (SIP, Curriculum)</a:t>
            </a:r>
          </a:p>
          <a:p>
            <a:pPr marL="514350" indent="-514350">
              <a:buFont typeface="+mj-lt"/>
              <a:buAutoNum type="arabicPeriod"/>
            </a:pPr>
            <a:r>
              <a:rPr lang="en-GB" dirty="0"/>
              <a:t>To act as a Critical Friend (monitoring and evaluating effectiveness)</a:t>
            </a:r>
          </a:p>
          <a:p>
            <a:pPr marL="514350" indent="-514350">
              <a:buFont typeface="+mj-lt"/>
              <a:buAutoNum type="arabicPeriod"/>
            </a:pPr>
            <a:r>
              <a:rPr lang="en-GB" dirty="0"/>
              <a:t>To ensure Accountability (resources, standards, school performance)</a:t>
            </a:r>
          </a:p>
        </p:txBody>
      </p:sp>
      <p:pic>
        <p:nvPicPr>
          <p:cNvPr id="4" name="Picture 3" descr="\\AKISVRFP1\HomeStaff\StylianouS12\Documents\My Documents\STELLA\REBECCA ROBINSON\SCHOOL NEWS 2016\2016_03_17\IMG_0002.jpg">
            <a:extLst>
              <a:ext uri="{FF2B5EF4-FFF2-40B4-BE49-F238E27FC236}">
                <a16:creationId xmlns:a16="http://schemas.microsoft.com/office/drawing/2014/main" id="{971904F2-90B6-4CAA-BBD0-C041579BA5A8}"/>
              </a:ext>
            </a:extLst>
          </p:cNvPr>
          <p:cNvPicPr/>
          <p:nvPr/>
        </p:nvPicPr>
        <p:blipFill rotWithShape="1">
          <a:blip r:embed="rId2" cstate="print">
            <a:extLst>
              <a:ext uri="{28A0092B-C50C-407E-A947-70E740481C1C}">
                <a14:useLocalDpi xmlns:a14="http://schemas.microsoft.com/office/drawing/2010/main" val="0"/>
              </a:ext>
            </a:extLst>
          </a:blip>
          <a:srcRect l="1707" t="8582" r="3415" b="61645"/>
          <a:stretch/>
        </p:blipFill>
        <p:spPr bwMode="auto">
          <a:xfrm rot="10800000">
            <a:off x="7920842" y="4251365"/>
            <a:ext cx="2992582" cy="1508167"/>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18746829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73A9E7FA-C9F8-43B6-82D2-6E98B9C319AD}"/>
              </a:ext>
            </a:extLst>
          </p:cNvPr>
          <p:cNvGraphicFramePr>
            <a:graphicFrameLocks noGrp="1"/>
          </p:cNvGraphicFramePr>
          <p:nvPr>
            <p:ph idx="4294967295"/>
            <p:extLst>
              <p:ext uri="{D42A27DB-BD31-4B8C-83A1-F6EECF244321}">
                <p14:modId xmlns:p14="http://schemas.microsoft.com/office/powerpoint/2010/main" val="114332435"/>
              </p:ext>
            </p:extLst>
          </p:nvPr>
        </p:nvGraphicFramePr>
        <p:xfrm>
          <a:off x="3352800" y="1312337"/>
          <a:ext cx="4944533" cy="5267211"/>
        </p:xfrm>
        <a:graphic>
          <a:graphicData uri="http://schemas.openxmlformats.org/drawingml/2006/table">
            <a:tbl>
              <a:tblPr firstRow="1" firstCol="1" bandRow="1"/>
              <a:tblGrid>
                <a:gridCol w="665820">
                  <a:extLst>
                    <a:ext uri="{9D8B030D-6E8A-4147-A177-3AD203B41FA5}">
                      <a16:colId xmlns:a16="http://schemas.microsoft.com/office/drawing/2014/main" val="923763677"/>
                    </a:ext>
                  </a:extLst>
                </a:gridCol>
                <a:gridCol w="1701975">
                  <a:extLst>
                    <a:ext uri="{9D8B030D-6E8A-4147-A177-3AD203B41FA5}">
                      <a16:colId xmlns:a16="http://schemas.microsoft.com/office/drawing/2014/main" val="1146831179"/>
                    </a:ext>
                  </a:extLst>
                </a:gridCol>
                <a:gridCol w="743307">
                  <a:extLst>
                    <a:ext uri="{9D8B030D-6E8A-4147-A177-3AD203B41FA5}">
                      <a16:colId xmlns:a16="http://schemas.microsoft.com/office/drawing/2014/main" val="115837622"/>
                    </a:ext>
                  </a:extLst>
                </a:gridCol>
                <a:gridCol w="1833431">
                  <a:extLst>
                    <a:ext uri="{9D8B030D-6E8A-4147-A177-3AD203B41FA5}">
                      <a16:colId xmlns:a16="http://schemas.microsoft.com/office/drawing/2014/main" val="1298414524"/>
                    </a:ext>
                  </a:extLst>
                </a:gridCol>
              </a:tblGrid>
              <a:tr h="379866">
                <a:tc gridSpan="3">
                  <a:txBody>
                    <a:bodyPr/>
                    <a:lstStyle/>
                    <a:p>
                      <a:pPr>
                        <a:lnSpc>
                          <a:spcPct val="107000"/>
                        </a:lnSpc>
                        <a:spcAft>
                          <a:spcPts val="0"/>
                        </a:spcAft>
                        <a:tabLst>
                          <a:tab pos="2865755" algn="ctr"/>
                          <a:tab pos="4009390" algn="l"/>
                        </a:tabLst>
                      </a:pPr>
                      <a:r>
                        <a:rPr lang="en-GB" sz="1600" dirty="0">
                          <a:effectLst/>
                          <a:latin typeface="Calibri Light" panose="020F0302020204030204" pitchFamily="34" charset="0"/>
                          <a:ea typeface="Calibri" panose="020F0502020204030204" pitchFamily="34" charset="0"/>
                          <a:cs typeface="Times New Roman" panose="02020603050405020304" pitchFamily="18" charset="0"/>
                        </a:rPr>
                        <a:t>Name:</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8948" marR="389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tc hMerge="1">
                  <a:txBody>
                    <a:bodyPr/>
                    <a:lstStyle/>
                    <a:p>
                      <a:endParaRPr lang="en-GB"/>
                    </a:p>
                  </a:txBody>
                  <a:tcPr>
                    <a:lnL w="12700" cap="flat" cmpd="sng" algn="ctr">
                      <a:solidFill>
                        <a:srgbClr val="000000"/>
                      </a:solidFill>
                      <a:prstDash val="solid"/>
                      <a:round/>
                      <a:headEnd type="none" w="med" len="med"/>
                      <a:tailEnd type="none" w="med" len="med"/>
                    </a:lnL>
                  </a:tcPr>
                </a:tc>
                <a:tc>
                  <a:txBody>
                    <a:bodyPr/>
                    <a:lstStyle/>
                    <a:p>
                      <a:r>
                        <a:rPr lang="en-GB" sz="1600" dirty="0">
                          <a:effectLst/>
                          <a:latin typeface="Calibri Light" panose="020F0302020204030204" pitchFamily="34" charset="0"/>
                          <a:ea typeface="Calibri" panose="020F0502020204030204" pitchFamily="34" charset="0"/>
                          <a:cs typeface="Times New Roman" panose="02020603050405020304" pitchFamily="18" charset="0"/>
                        </a:rPr>
                        <a:t>Date:</a:t>
                      </a:r>
                      <a:endParaRPr lang="en-GB" sz="1600" dirty="0"/>
                    </a:p>
                  </a:txBody>
                  <a:tcPr marL="38948" marR="389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9847650"/>
                  </a:ext>
                </a:extLst>
              </a:tr>
              <a:tr h="663656">
                <a:tc gridSpan="4">
                  <a:txBody>
                    <a:bodyPr/>
                    <a:lstStyle/>
                    <a:p>
                      <a:pPr>
                        <a:lnSpc>
                          <a:spcPct val="107000"/>
                        </a:lnSpc>
                        <a:spcAft>
                          <a:spcPts val="0"/>
                        </a:spcAft>
                        <a:tabLst>
                          <a:tab pos="2865755" algn="ctr"/>
                          <a:tab pos="4009390" algn="l"/>
                        </a:tabLst>
                      </a:pPr>
                      <a:r>
                        <a:rPr lang="en-GB" sz="1600" dirty="0">
                          <a:effectLst/>
                          <a:latin typeface="Calibri Light" panose="020F0302020204030204" pitchFamily="34" charset="0"/>
                          <a:ea typeface="Calibri" panose="020F0502020204030204" pitchFamily="34" charset="0"/>
                          <a:cs typeface="Times New Roman" panose="02020603050405020304" pitchFamily="18" charset="0"/>
                        </a:rPr>
                        <a:t>Focus of Visit:</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8948" marR="389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tc hMerge="1">
                  <a:txBody>
                    <a:bodyPr/>
                    <a:lstStyle/>
                    <a:p>
                      <a:endParaRPr lang="en-GB"/>
                    </a:p>
                  </a:txBody>
                  <a:tcPr>
                    <a:lnL w="12700" cap="flat" cmpd="sng" algn="ctr">
                      <a:solidFill>
                        <a:srgbClr val="000000"/>
                      </a:solidFill>
                      <a:prstDash val="solid"/>
                      <a:round/>
                      <a:headEnd type="none" w="med" len="med"/>
                      <a:tailEnd type="none" w="med" len="med"/>
                    </a:lnL>
                  </a:tcPr>
                </a:tc>
                <a:tc hMerge="1">
                  <a:txBody>
                    <a:bodyPr/>
                    <a:lstStyle/>
                    <a:p>
                      <a:pPr>
                        <a:lnSpc>
                          <a:spcPct val="107000"/>
                        </a:lnSpc>
                        <a:spcAft>
                          <a:spcPts val="0"/>
                        </a:spcAft>
                        <a:tabLst>
                          <a:tab pos="2865755" algn="ctr"/>
                          <a:tab pos="4009390" algn="l"/>
                        </a:tabLst>
                      </a:pPr>
                      <a:endParaRPr lang="en-GB" sz="600">
                        <a:effectLst/>
                        <a:latin typeface="Calibri" panose="020F0502020204030204" pitchFamily="34" charset="0"/>
                        <a:ea typeface="Calibri" panose="020F0502020204030204" pitchFamily="34" charset="0"/>
                        <a:cs typeface="Times New Roman" panose="02020603050405020304" pitchFamily="18" charset="0"/>
                      </a:endParaRPr>
                    </a:p>
                  </a:txBody>
                  <a:tcPr marL="38948" marR="389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44252647"/>
                  </a:ext>
                </a:extLst>
              </a:tr>
              <a:tr h="697614">
                <a:tc>
                  <a:txBody>
                    <a:bodyPr/>
                    <a:lstStyle/>
                    <a:p>
                      <a:pPr algn="ctr">
                        <a:lnSpc>
                          <a:spcPct val="107000"/>
                        </a:lnSpc>
                        <a:spcAft>
                          <a:spcPts val="0"/>
                        </a:spcAft>
                        <a:tabLst>
                          <a:tab pos="2865755" algn="ctr"/>
                          <a:tab pos="4009390" algn="l"/>
                        </a:tabLst>
                      </a:pPr>
                      <a:r>
                        <a:rPr lang="en-GB" sz="1600" b="1">
                          <a:effectLst/>
                          <a:latin typeface="Calibri Light" panose="020F0302020204030204" pitchFamily="34" charset="0"/>
                          <a:ea typeface="Calibri" panose="020F0502020204030204" pitchFamily="34" charset="0"/>
                          <a:cs typeface="Times New Roman" panose="02020603050405020304" pitchFamily="18" charset="0"/>
                        </a:rPr>
                        <a:t>1</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38948" marR="389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nSpc>
                          <a:spcPct val="107000"/>
                        </a:lnSpc>
                        <a:spcAft>
                          <a:spcPts val="0"/>
                        </a:spcAft>
                        <a:tabLst>
                          <a:tab pos="2865755" algn="ctr"/>
                          <a:tab pos="4009390" algn="l"/>
                        </a:tabLst>
                      </a:pPr>
                      <a:r>
                        <a:rPr lang="en-GB" sz="1600" dirty="0">
                          <a:effectLst/>
                          <a:latin typeface="Calibri Light" panose="020F0302020204030204" pitchFamily="34" charset="0"/>
                          <a:ea typeface="Calibri" panose="020F0502020204030204" pitchFamily="34" charset="0"/>
                          <a:cs typeface="Times New Roman" panose="02020603050405020304" pitchFamily="18" charset="0"/>
                        </a:rPr>
                        <a:t>Key points in relation to SIP:</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8948" marR="389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lnL w="12700" cap="flat" cmpd="sng" algn="ctr">
                      <a:solidFill>
                        <a:srgbClr val="000000"/>
                      </a:solidFill>
                      <a:prstDash val="solid"/>
                      <a:round/>
                      <a:headEnd type="none" w="med" len="med"/>
                      <a:tailEnd type="none" w="med" len="med"/>
                    </a:lnL>
                  </a:tcPr>
                </a:tc>
                <a:tc hMerge="1">
                  <a:txBody>
                    <a:bodyPr/>
                    <a:lstStyle/>
                    <a:p>
                      <a:pPr>
                        <a:lnSpc>
                          <a:spcPct val="107000"/>
                        </a:lnSpc>
                        <a:spcAft>
                          <a:spcPts val="0"/>
                        </a:spcAft>
                        <a:tabLst>
                          <a:tab pos="2865755" algn="ctr"/>
                          <a:tab pos="4009390" algn="l"/>
                        </a:tabLst>
                      </a:pPr>
                      <a:endParaRPr lang="en-GB" sz="600">
                        <a:effectLst/>
                        <a:latin typeface="Calibri" panose="020F0502020204030204" pitchFamily="34" charset="0"/>
                        <a:ea typeface="Calibri" panose="020F0502020204030204" pitchFamily="34" charset="0"/>
                        <a:cs typeface="Times New Roman" panose="02020603050405020304" pitchFamily="18" charset="0"/>
                      </a:endParaRPr>
                    </a:p>
                  </a:txBody>
                  <a:tcPr marL="38948" marR="389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32977621"/>
                  </a:ext>
                </a:extLst>
              </a:tr>
              <a:tr h="679588">
                <a:tc>
                  <a:txBody>
                    <a:bodyPr/>
                    <a:lstStyle/>
                    <a:p>
                      <a:pPr algn="ctr">
                        <a:lnSpc>
                          <a:spcPct val="107000"/>
                        </a:lnSpc>
                        <a:spcAft>
                          <a:spcPts val="0"/>
                        </a:spcAft>
                        <a:tabLst>
                          <a:tab pos="2865755" algn="ctr"/>
                          <a:tab pos="4009390" algn="l"/>
                        </a:tabLst>
                      </a:pPr>
                      <a:r>
                        <a:rPr lang="en-GB" sz="1600" b="1">
                          <a:effectLst/>
                          <a:latin typeface="Calibri Light" panose="020F0302020204030204" pitchFamily="34" charset="0"/>
                          <a:ea typeface="Calibri" panose="020F0502020204030204" pitchFamily="34" charset="0"/>
                          <a:cs typeface="Times New Roman" panose="02020603050405020304" pitchFamily="18" charset="0"/>
                        </a:rPr>
                        <a:t>2</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38948" marR="389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nSpc>
                          <a:spcPct val="107000"/>
                        </a:lnSpc>
                        <a:spcAft>
                          <a:spcPts val="0"/>
                        </a:spcAft>
                        <a:tabLst>
                          <a:tab pos="2865755" algn="ctr"/>
                          <a:tab pos="4009390" algn="l"/>
                        </a:tabLst>
                      </a:pPr>
                      <a:r>
                        <a:rPr lang="en-GB" sz="1600">
                          <a:effectLst/>
                          <a:latin typeface="Calibri Light" panose="020F0302020204030204" pitchFamily="34" charset="0"/>
                          <a:ea typeface="Calibri" panose="020F0502020204030204" pitchFamily="34" charset="0"/>
                          <a:cs typeface="Times New Roman" panose="02020603050405020304" pitchFamily="18" charset="0"/>
                        </a:rPr>
                        <a:t>Progress and impact to date:</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38948" marR="389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lnL w="12700" cap="flat" cmpd="sng" algn="ctr">
                      <a:solidFill>
                        <a:srgbClr val="000000"/>
                      </a:solidFill>
                      <a:prstDash val="solid"/>
                      <a:round/>
                      <a:headEnd type="none" w="med" len="med"/>
                      <a:tailEnd type="none" w="med" len="med"/>
                    </a:lnL>
                  </a:tcPr>
                </a:tc>
                <a:tc hMerge="1">
                  <a:txBody>
                    <a:bodyPr/>
                    <a:lstStyle/>
                    <a:p>
                      <a:pPr>
                        <a:lnSpc>
                          <a:spcPct val="107000"/>
                        </a:lnSpc>
                        <a:spcAft>
                          <a:spcPts val="0"/>
                        </a:spcAft>
                        <a:tabLst>
                          <a:tab pos="2865755" algn="ctr"/>
                          <a:tab pos="4009390" algn="l"/>
                        </a:tabLst>
                      </a:pPr>
                      <a:endParaRPr lang="en-GB" sz="600">
                        <a:effectLst/>
                        <a:latin typeface="Calibri" panose="020F0502020204030204" pitchFamily="34" charset="0"/>
                        <a:ea typeface="Calibri" panose="020F0502020204030204" pitchFamily="34" charset="0"/>
                        <a:cs typeface="Times New Roman" panose="02020603050405020304" pitchFamily="18" charset="0"/>
                      </a:endParaRPr>
                    </a:p>
                  </a:txBody>
                  <a:tcPr marL="38948" marR="389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96106766"/>
                  </a:ext>
                </a:extLst>
              </a:tr>
              <a:tr h="697614">
                <a:tc>
                  <a:txBody>
                    <a:bodyPr/>
                    <a:lstStyle/>
                    <a:p>
                      <a:pPr algn="ctr">
                        <a:lnSpc>
                          <a:spcPct val="107000"/>
                        </a:lnSpc>
                        <a:spcAft>
                          <a:spcPts val="0"/>
                        </a:spcAft>
                        <a:tabLst>
                          <a:tab pos="2865755" algn="ctr"/>
                          <a:tab pos="4009390" algn="l"/>
                        </a:tabLst>
                      </a:pPr>
                      <a:r>
                        <a:rPr lang="en-GB" sz="1600" b="1">
                          <a:effectLst/>
                          <a:latin typeface="Calibri Light" panose="020F0302020204030204" pitchFamily="34" charset="0"/>
                          <a:ea typeface="Calibri" panose="020F0502020204030204" pitchFamily="34" charset="0"/>
                          <a:cs typeface="Times New Roman" panose="02020603050405020304" pitchFamily="18" charset="0"/>
                        </a:rPr>
                        <a:t>3</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38948" marR="389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nSpc>
                          <a:spcPct val="107000"/>
                        </a:lnSpc>
                        <a:spcAft>
                          <a:spcPts val="0"/>
                        </a:spcAft>
                        <a:tabLst>
                          <a:tab pos="2865755" algn="ctr"/>
                          <a:tab pos="4009390" algn="l"/>
                        </a:tabLst>
                      </a:pPr>
                      <a:r>
                        <a:rPr lang="en-GB" sz="1600">
                          <a:effectLst/>
                          <a:latin typeface="Calibri Light" panose="020F0302020204030204" pitchFamily="34" charset="0"/>
                          <a:ea typeface="Calibri" panose="020F0502020204030204" pitchFamily="34" charset="0"/>
                          <a:cs typeface="Times New Roman" panose="02020603050405020304" pitchFamily="18" charset="0"/>
                        </a:rPr>
                        <a:t>Next steps:</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38948" marR="389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lnL w="12700" cap="flat" cmpd="sng" algn="ctr">
                      <a:solidFill>
                        <a:srgbClr val="000000"/>
                      </a:solidFill>
                      <a:prstDash val="solid"/>
                      <a:round/>
                      <a:headEnd type="none" w="med" len="med"/>
                      <a:tailEnd type="none" w="med" len="med"/>
                    </a:lnL>
                  </a:tcPr>
                </a:tc>
                <a:tc hMerge="1">
                  <a:txBody>
                    <a:bodyPr/>
                    <a:lstStyle/>
                    <a:p>
                      <a:pPr>
                        <a:lnSpc>
                          <a:spcPct val="107000"/>
                        </a:lnSpc>
                        <a:spcAft>
                          <a:spcPts val="0"/>
                        </a:spcAft>
                        <a:tabLst>
                          <a:tab pos="2865755" algn="ctr"/>
                          <a:tab pos="4009390" algn="l"/>
                        </a:tabLst>
                      </a:pPr>
                      <a:endParaRPr lang="en-GB" sz="600">
                        <a:effectLst/>
                        <a:latin typeface="Calibri" panose="020F0502020204030204" pitchFamily="34" charset="0"/>
                        <a:ea typeface="Calibri" panose="020F0502020204030204" pitchFamily="34" charset="0"/>
                        <a:cs typeface="Times New Roman" panose="02020603050405020304" pitchFamily="18" charset="0"/>
                      </a:endParaRPr>
                    </a:p>
                  </a:txBody>
                  <a:tcPr marL="38948" marR="389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34942327"/>
                  </a:ext>
                </a:extLst>
              </a:tr>
              <a:tr h="697614">
                <a:tc>
                  <a:txBody>
                    <a:bodyPr/>
                    <a:lstStyle/>
                    <a:p>
                      <a:pPr algn="ctr">
                        <a:lnSpc>
                          <a:spcPct val="107000"/>
                        </a:lnSpc>
                        <a:spcAft>
                          <a:spcPts val="0"/>
                        </a:spcAft>
                        <a:tabLst>
                          <a:tab pos="2865755" algn="ctr"/>
                          <a:tab pos="4009390" algn="l"/>
                        </a:tabLst>
                      </a:pPr>
                      <a:r>
                        <a:rPr lang="en-GB" sz="1600" b="1">
                          <a:effectLst/>
                          <a:latin typeface="Calibri Light" panose="020F0302020204030204" pitchFamily="34" charset="0"/>
                          <a:ea typeface="Calibri" panose="020F0502020204030204" pitchFamily="34" charset="0"/>
                          <a:cs typeface="Times New Roman" panose="02020603050405020304" pitchFamily="18" charset="0"/>
                        </a:rPr>
                        <a:t>4</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38948" marR="389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nSpc>
                          <a:spcPct val="107000"/>
                        </a:lnSpc>
                        <a:spcAft>
                          <a:spcPts val="0"/>
                        </a:spcAft>
                        <a:tabLst>
                          <a:tab pos="2865755" algn="ctr"/>
                          <a:tab pos="4009390" algn="l"/>
                        </a:tabLst>
                      </a:pPr>
                      <a:r>
                        <a:rPr lang="en-GB" sz="1600">
                          <a:effectLst/>
                          <a:latin typeface="Calibri Light" panose="020F0302020204030204" pitchFamily="34" charset="0"/>
                          <a:ea typeface="Calibri" panose="020F0502020204030204" pitchFamily="34" charset="0"/>
                          <a:cs typeface="Times New Roman" panose="02020603050405020304" pitchFamily="18" charset="0"/>
                        </a:rPr>
                        <a:t>Governor support:</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38948" marR="389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lnL w="12700" cap="flat" cmpd="sng" algn="ctr">
                      <a:solidFill>
                        <a:srgbClr val="000000"/>
                      </a:solidFill>
                      <a:prstDash val="solid"/>
                      <a:round/>
                      <a:headEnd type="none" w="med" len="med"/>
                      <a:tailEnd type="none" w="med" len="med"/>
                    </a:lnL>
                  </a:tcPr>
                </a:tc>
                <a:tc hMerge="1">
                  <a:txBody>
                    <a:bodyPr/>
                    <a:lstStyle/>
                    <a:p>
                      <a:pPr>
                        <a:lnSpc>
                          <a:spcPct val="107000"/>
                        </a:lnSpc>
                        <a:spcAft>
                          <a:spcPts val="0"/>
                        </a:spcAft>
                        <a:tabLst>
                          <a:tab pos="2865755" algn="ctr"/>
                          <a:tab pos="4009390" algn="l"/>
                        </a:tabLst>
                      </a:pPr>
                      <a:endParaRPr lang="en-GB" sz="600">
                        <a:effectLst/>
                        <a:latin typeface="Calibri" panose="020F0502020204030204" pitchFamily="34" charset="0"/>
                        <a:ea typeface="Calibri" panose="020F0502020204030204" pitchFamily="34" charset="0"/>
                        <a:cs typeface="Times New Roman" panose="02020603050405020304" pitchFamily="18" charset="0"/>
                      </a:endParaRPr>
                    </a:p>
                  </a:txBody>
                  <a:tcPr marL="38948" marR="389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7446392"/>
                  </a:ext>
                </a:extLst>
              </a:tr>
              <a:tr h="254622">
                <a:tc rowSpan="3">
                  <a:txBody>
                    <a:bodyPr/>
                    <a:lstStyle/>
                    <a:p>
                      <a:pPr algn="ctr">
                        <a:lnSpc>
                          <a:spcPct val="107000"/>
                        </a:lnSpc>
                        <a:spcAft>
                          <a:spcPts val="0"/>
                        </a:spcAft>
                        <a:tabLst>
                          <a:tab pos="2865755" algn="ctr"/>
                          <a:tab pos="4009390" algn="l"/>
                        </a:tabLst>
                      </a:pPr>
                      <a:r>
                        <a:rPr lang="en-GB" sz="1600" b="1">
                          <a:effectLst/>
                          <a:latin typeface="Calibri Light" panose="020F0302020204030204" pitchFamily="34" charset="0"/>
                          <a:ea typeface="Calibri" panose="020F0502020204030204" pitchFamily="34" charset="0"/>
                          <a:cs typeface="Times New Roman" panose="02020603050405020304" pitchFamily="18" charset="0"/>
                        </a:rPr>
                        <a:t> </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tabLst>
                          <a:tab pos="2865755" algn="ctr"/>
                          <a:tab pos="4009390" algn="l"/>
                        </a:tabLst>
                      </a:pPr>
                      <a:r>
                        <a:rPr lang="en-GB" sz="1600" b="1">
                          <a:effectLst/>
                          <a:latin typeface="Calibri Light" panose="020F0302020204030204" pitchFamily="34" charset="0"/>
                          <a:ea typeface="Calibri" panose="020F0502020204030204" pitchFamily="34" charset="0"/>
                          <a:cs typeface="Times New Roman" panose="02020603050405020304" pitchFamily="18" charset="0"/>
                        </a:rPr>
                        <a:t>3 Main Points</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38948" marR="389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nSpc>
                          <a:spcPct val="107000"/>
                        </a:lnSpc>
                        <a:spcAft>
                          <a:spcPts val="0"/>
                        </a:spcAft>
                        <a:tabLst>
                          <a:tab pos="2865755" algn="ctr"/>
                          <a:tab pos="4009390" algn="l"/>
                        </a:tabLst>
                      </a:pPr>
                      <a:r>
                        <a:rPr lang="en-GB" sz="1600">
                          <a:effectLst/>
                          <a:latin typeface="Calibri Light" panose="020F0302020204030204" pitchFamily="34" charset="0"/>
                          <a:ea typeface="Calibri" panose="020F0502020204030204" pitchFamily="34" charset="0"/>
                          <a:cs typeface="Times New Roman" panose="02020603050405020304" pitchFamily="18" charset="0"/>
                        </a:rPr>
                        <a:t> </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38948" marR="389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lnL w="12700" cap="flat" cmpd="sng" algn="ctr">
                      <a:solidFill>
                        <a:srgbClr val="000000"/>
                      </a:solidFill>
                      <a:prstDash val="solid"/>
                      <a:round/>
                      <a:headEnd type="none" w="med" len="med"/>
                      <a:tailEnd type="none" w="med" len="med"/>
                    </a:lnL>
                  </a:tcPr>
                </a:tc>
                <a:tc hMerge="1">
                  <a:txBody>
                    <a:bodyPr/>
                    <a:lstStyle/>
                    <a:p>
                      <a:pPr>
                        <a:lnSpc>
                          <a:spcPct val="107000"/>
                        </a:lnSpc>
                        <a:spcAft>
                          <a:spcPts val="0"/>
                        </a:spcAft>
                        <a:tabLst>
                          <a:tab pos="2865755" algn="ctr"/>
                          <a:tab pos="4009390" algn="l"/>
                        </a:tabLst>
                      </a:pPr>
                      <a:endParaRPr lang="en-GB" sz="600">
                        <a:effectLst/>
                        <a:latin typeface="Calibri" panose="020F0502020204030204" pitchFamily="34" charset="0"/>
                        <a:ea typeface="Calibri" panose="020F0502020204030204" pitchFamily="34" charset="0"/>
                        <a:cs typeface="Times New Roman" panose="02020603050405020304" pitchFamily="18" charset="0"/>
                      </a:endParaRPr>
                    </a:p>
                  </a:txBody>
                  <a:tcPr marL="38948" marR="389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40617970"/>
                  </a:ext>
                </a:extLst>
              </a:tr>
              <a:tr h="254622">
                <a:tc vMerge="1">
                  <a:txBody>
                    <a:bodyPr/>
                    <a:lstStyle/>
                    <a:p>
                      <a:endParaRPr lang="en-GB"/>
                    </a:p>
                  </a:txBody>
                  <a:tcPr/>
                </a:tc>
                <a:tc gridSpan="3">
                  <a:txBody>
                    <a:bodyPr/>
                    <a:lstStyle/>
                    <a:p>
                      <a:pPr>
                        <a:lnSpc>
                          <a:spcPct val="107000"/>
                        </a:lnSpc>
                        <a:spcAft>
                          <a:spcPts val="0"/>
                        </a:spcAft>
                        <a:tabLst>
                          <a:tab pos="2865755" algn="ctr"/>
                          <a:tab pos="4009390" algn="l"/>
                        </a:tabLst>
                      </a:pPr>
                      <a:r>
                        <a:rPr lang="en-GB" sz="1600">
                          <a:effectLst/>
                          <a:latin typeface="Calibri Light" panose="020F0302020204030204" pitchFamily="34" charset="0"/>
                          <a:ea typeface="Calibri" panose="020F0502020204030204" pitchFamily="34" charset="0"/>
                          <a:cs typeface="Times New Roman" panose="02020603050405020304" pitchFamily="18" charset="0"/>
                        </a:rPr>
                        <a:t> </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38948" marR="389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lnL w="12700" cap="flat" cmpd="sng" algn="ctr">
                      <a:solidFill>
                        <a:srgbClr val="000000"/>
                      </a:solidFill>
                      <a:prstDash val="solid"/>
                      <a:round/>
                      <a:headEnd type="none" w="med" len="med"/>
                      <a:tailEnd type="none" w="med" len="med"/>
                    </a:lnL>
                  </a:tcPr>
                </a:tc>
                <a:tc hMerge="1">
                  <a:txBody>
                    <a:bodyPr/>
                    <a:lstStyle/>
                    <a:p>
                      <a:pPr>
                        <a:lnSpc>
                          <a:spcPct val="107000"/>
                        </a:lnSpc>
                        <a:spcAft>
                          <a:spcPts val="0"/>
                        </a:spcAft>
                        <a:tabLst>
                          <a:tab pos="2865755" algn="ctr"/>
                          <a:tab pos="4009390" algn="l"/>
                        </a:tabLst>
                      </a:pPr>
                      <a:endParaRPr lang="en-GB" sz="600">
                        <a:effectLst/>
                        <a:latin typeface="Calibri" panose="020F0502020204030204" pitchFamily="34" charset="0"/>
                        <a:ea typeface="Calibri" panose="020F0502020204030204" pitchFamily="34" charset="0"/>
                        <a:cs typeface="Times New Roman" panose="02020603050405020304" pitchFamily="18" charset="0"/>
                      </a:endParaRPr>
                    </a:p>
                  </a:txBody>
                  <a:tcPr marL="38948" marR="389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67983077"/>
                  </a:ext>
                </a:extLst>
              </a:tr>
              <a:tr h="278359">
                <a:tc vMerge="1">
                  <a:txBody>
                    <a:bodyPr/>
                    <a:lstStyle/>
                    <a:p>
                      <a:endParaRPr lang="en-GB"/>
                    </a:p>
                  </a:txBody>
                  <a:tcPr/>
                </a:tc>
                <a:tc gridSpan="3">
                  <a:txBody>
                    <a:bodyPr/>
                    <a:lstStyle/>
                    <a:p>
                      <a:pPr>
                        <a:lnSpc>
                          <a:spcPct val="107000"/>
                        </a:lnSpc>
                        <a:spcAft>
                          <a:spcPts val="0"/>
                        </a:spcAft>
                        <a:tabLst>
                          <a:tab pos="2865755" algn="ctr"/>
                          <a:tab pos="4009390" algn="l"/>
                        </a:tabLst>
                      </a:pPr>
                      <a:r>
                        <a:rPr lang="en-GB" sz="1600">
                          <a:effectLst/>
                          <a:latin typeface="Calibri Light" panose="020F0302020204030204" pitchFamily="34" charset="0"/>
                          <a:ea typeface="Calibri" panose="020F0502020204030204" pitchFamily="34" charset="0"/>
                          <a:cs typeface="Times New Roman" panose="02020603050405020304" pitchFamily="18" charset="0"/>
                        </a:rPr>
                        <a:t> </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38948" marR="389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lnL w="12700" cap="flat" cmpd="sng" algn="ctr">
                      <a:solidFill>
                        <a:srgbClr val="000000"/>
                      </a:solidFill>
                      <a:prstDash val="solid"/>
                      <a:round/>
                      <a:headEnd type="none" w="med" len="med"/>
                      <a:tailEnd type="none" w="med" len="med"/>
                    </a:lnL>
                  </a:tcPr>
                </a:tc>
                <a:tc hMerge="1">
                  <a:txBody>
                    <a:bodyPr/>
                    <a:lstStyle/>
                    <a:p>
                      <a:pPr>
                        <a:lnSpc>
                          <a:spcPct val="107000"/>
                        </a:lnSpc>
                        <a:spcAft>
                          <a:spcPts val="0"/>
                        </a:spcAft>
                        <a:tabLst>
                          <a:tab pos="2865755" algn="ctr"/>
                          <a:tab pos="4009390" algn="l"/>
                        </a:tabLst>
                      </a:pPr>
                      <a:endParaRPr lang="en-GB" sz="600">
                        <a:effectLst/>
                        <a:latin typeface="Calibri" panose="020F0502020204030204" pitchFamily="34" charset="0"/>
                        <a:ea typeface="Calibri" panose="020F0502020204030204" pitchFamily="34" charset="0"/>
                        <a:cs typeface="Times New Roman" panose="02020603050405020304" pitchFamily="18" charset="0"/>
                      </a:endParaRPr>
                    </a:p>
                  </a:txBody>
                  <a:tcPr marL="38948" marR="389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2979608"/>
                  </a:ext>
                </a:extLst>
              </a:tr>
              <a:tr h="663656">
                <a:tc gridSpan="2">
                  <a:txBody>
                    <a:bodyPr/>
                    <a:lstStyle/>
                    <a:p>
                      <a:pPr>
                        <a:lnSpc>
                          <a:spcPct val="107000"/>
                        </a:lnSpc>
                        <a:spcAft>
                          <a:spcPts val="0"/>
                        </a:spcAft>
                        <a:tabLst>
                          <a:tab pos="2865755" algn="ctr"/>
                          <a:tab pos="4009390" algn="l"/>
                        </a:tabLst>
                      </a:pPr>
                      <a:r>
                        <a:rPr lang="en-GB" sz="1600" dirty="0">
                          <a:effectLst/>
                          <a:latin typeface="Calibri Light" panose="020F0302020204030204" pitchFamily="34" charset="0"/>
                          <a:ea typeface="Calibri" panose="020F0502020204030204" pitchFamily="34" charset="0"/>
                          <a:cs typeface="Times New Roman" panose="02020603050405020304" pitchFamily="18" charset="0"/>
                        </a:rPr>
                        <a:t>Governor Signature:</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8948" marR="389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tc gridSpan="2">
                  <a:txBody>
                    <a:bodyPr/>
                    <a:lstStyle/>
                    <a:p>
                      <a:pPr>
                        <a:lnSpc>
                          <a:spcPct val="107000"/>
                        </a:lnSpc>
                        <a:spcAft>
                          <a:spcPts val="0"/>
                        </a:spcAft>
                        <a:tabLst>
                          <a:tab pos="2865755" algn="ctr"/>
                          <a:tab pos="4009390" algn="l"/>
                        </a:tabLst>
                      </a:pPr>
                      <a:r>
                        <a:rPr lang="en-GB" sz="1600" dirty="0">
                          <a:effectLst/>
                          <a:latin typeface="Calibri Light" panose="020F0302020204030204" pitchFamily="34" charset="0"/>
                          <a:ea typeface="Calibri" panose="020F0502020204030204" pitchFamily="34" charset="0"/>
                          <a:cs typeface="Times New Roman" panose="02020603050405020304" pitchFamily="18" charset="0"/>
                        </a:rPr>
                        <a:t>Date submitted:</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8948" marR="389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tcPr>
                </a:tc>
                <a:tc hMerge="1">
                  <a:txBody>
                    <a:bodyPr/>
                    <a:lstStyle/>
                    <a:p>
                      <a:pPr>
                        <a:lnSpc>
                          <a:spcPct val="107000"/>
                        </a:lnSpc>
                        <a:spcAft>
                          <a:spcPts val="0"/>
                        </a:spcAft>
                        <a:tabLst>
                          <a:tab pos="2865755" algn="ctr"/>
                          <a:tab pos="4009390" algn="l"/>
                        </a:tabLst>
                      </a:pPr>
                      <a:endParaRPr lang="en-GB" sz="600" dirty="0">
                        <a:effectLst/>
                        <a:latin typeface="Calibri" panose="020F0502020204030204" pitchFamily="34" charset="0"/>
                        <a:ea typeface="Calibri" panose="020F0502020204030204" pitchFamily="34" charset="0"/>
                        <a:cs typeface="Times New Roman" panose="02020603050405020304" pitchFamily="18" charset="0"/>
                      </a:endParaRPr>
                    </a:p>
                  </a:txBody>
                  <a:tcPr marL="38948" marR="389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79540456"/>
                  </a:ext>
                </a:extLst>
              </a:tr>
            </a:tbl>
          </a:graphicData>
        </a:graphic>
      </p:graphicFrame>
      <p:sp>
        <p:nvSpPr>
          <p:cNvPr id="5" name="Rectangle 2">
            <a:extLst>
              <a:ext uri="{FF2B5EF4-FFF2-40B4-BE49-F238E27FC236}">
                <a16:creationId xmlns:a16="http://schemas.microsoft.com/office/drawing/2014/main" id="{3D18F846-9D2B-4D10-9978-56186B679DDA}"/>
              </a:ext>
            </a:extLst>
          </p:cNvPr>
          <p:cNvSpPr>
            <a:spLocks noChangeArrowheads="1"/>
          </p:cNvSpPr>
          <p:nvPr/>
        </p:nvSpPr>
        <p:spPr bwMode="auto">
          <a:xfrm>
            <a:off x="5231342" y="2141538"/>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pic>
        <p:nvPicPr>
          <p:cNvPr id="4097" name="Picture 2" descr="IMG_0002">
            <a:extLst>
              <a:ext uri="{FF2B5EF4-FFF2-40B4-BE49-F238E27FC236}">
                <a16:creationId xmlns:a16="http://schemas.microsoft.com/office/drawing/2014/main" id="{B1422088-8EEA-4841-BF29-19D901DB910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l="3415" t="61646" r="1707" b="8582"/>
          <a:stretch>
            <a:fillRect/>
          </a:stretch>
        </p:blipFill>
        <p:spPr bwMode="auto">
          <a:xfrm>
            <a:off x="8505484" y="581768"/>
            <a:ext cx="860425" cy="374650"/>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3">
            <a:extLst>
              <a:ext uri="{FF2B5EF4-FFF2-40B4-BE49-F238E27FC236}">
                <a16:creationId xmlns:a16="http://schemas.microsoft.com/office/drawing/2014/main" id="{FF7AC7FA-EDE6-4CC5-84E9-977EF9693F1E}"/>
              </a:ext>
            </a:extLst>
          </p:cNvPr>
          <p:cNvSpPr>
            <a:spLocks noChangeArrowheads="1"/>
          </p:cNvSpPr>
          <p:nvPr/>
        </p:nvSpPr>
        <p:spPr bwMode="auto">
          <a:xfrm>
            <a:off x="3884322" y="734480"/>
            <a:ext cx="4279120" cy="877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tabLst>
                <a:tab pos="2865438" algn="ctr"/>
                <a:tab pos="4010025" algn="l"/>
              </a:tabLst>
              <a:defRPr>
                <a:solidFill>
                  <a:schemeClr val="tx1"/>
                </a:solidFill>
                <a:latin typeface="Arial" panose="020B0604020202020204" pitchFamily="34" charset="0"/>
              </a:defRPr>
            </a:lvl1pPr>
            <a:lvl2pPr eaLnBrk="0" fontAlgn="base" hangingPunct="0">
              <a:spcBef>
                <a:spcPct val="0"/>
              </a:spcBef>
              <a:spcAft>
                <a:spcPct val="0"/>
              </a:spcAft>
              <a:tabLst>
                <a:tab pos="2865438" algn="ctr"/>
                <a:tab pos="4010025" algn="l"/>
              </a:tabLst>
              <a:defRPr>
                <a:solidFill>
                  <a:schemeClr val="tx1"/>
                </a:solidFill>
                <a:latin typeface="Arial" panose="020B0604020202020204" pitchFamily="34" charset="0"/>
              </a:defRPr>
            </a:lvl2pPr>
            <a:lvl3pPr eaLnBrk="0" fontAlgn="base" hangingPunct="0">
              <a:spcBef>
                <a:spcPct val="0"/>
              </a:spcBef>
              <a:spcAft>
                <a:spcPct val="0"/>
              </a:spcAft>
              <a:tabLst>
                <a:tab pos="2865438" algn="ctr"/>
                <a:tab pos="4010025" algn="l"/>
              </a:tabLst>
              <a:defRPr>
                <a:solidFill>
                  <a:schemeClr val="tx1"/>
                </a:solidFill>
                <a:latin typeface="Arial" panose="020B0604020202020204" pitchFamily="34" charset="0"/>
              </a:defRPr>
            </a:lvl3pPr>
            <a:lvl4pPr eaLnBrk="0" fontAlgn="base" hangingPunct="0">
              <a:spcBef>
                <a:spcPct val="0"/>
              </a:spcBef>
              <a:spcAft>
                <a:spcPct val="0"/>
              </a:spcAft>
              <a:tabLst>
                <a:tab pos="2865438" algn="ctr"/>
                <a:tab pos="4010025" algn="l"/>
              </a:tabLst>
              <a:defRPr>
                <a:solidFill>
                  <a:schemeClr val="tx1"/>
                </a:solidFill>
                <a:latin typeface="Arial" panose="020B0604020202020204" pitchFamily="34" charset="0"/>
              </a:defRPr>
            </a:lvl4pPr>
            <a:lvl5pPr eaLnBrk="0" fontAlgn="base" hangingPunct="0">
              <a:spcBef>
                <a:spcPct val="0"/>
              </a:spcBef>
              <a:spcAft>
                <a:spcPct val="0"/>
              </a:spcAft>
              <a:tabLst>
                <a:tab pos="2865438" algn="ctr"/>
                <a:tab pos="4010025" algn="l"/>
              </a:tabLst>
              <a:defRPr>
                <a:solidFill>
                  <a:schemeClr val="tx1"/>
                </a:solidFill>
                <a:latin typeface="Arial" panose="020B0604020202020204" pitchFamily="34" charset="0"/>
              </a:defRPr>
            </a:lvl5pPr>
            <a:lvl6pPr eaLnBrk="0" fontAlgn="base" hangingPunct="0">
              <a:spcBef>
                <a:spcPct val="0"/>
              </a:spcBef>
              <a:spcAft>
                <a:spcPct val="0"/>
              </a:spcAft>
              <a:tabLst>
                <a:tab pos="2865438" algn="ctr"/>
                <a:tab pos="4010025" algn="l"/>
              </a:tabLst>
              <a:defRPr>
                <a:solidFill>
                  <a:schemeClr val="tx1"/>
                </a:solidFill>
                <a:latin typeface="Arial" panose="020B0604020202020204" pitchFamily="34" charset="0"/>
              </a:defRPr>
            </a:lvl6pPr>
            <a:lvl7pPr eaLnBrk="0" fontAlgn="base" hangingPunct="0">
              <a:spcBef>
                <a:spcPct val="0"/>
              </a:spcBef>
              <a:spcAft>
                <a:spcPct val="0"/>
              </a:spcAft>
              <a:tabLst>
                <a:tab pos="2865438" algn="ctr"/>
                <a:tab pos="4010025" algn="l"/>
              </a:tabLst>
              <a:defRPr>
                <a:solidFill>
                  <a:schemeClr val="tx1"/>
                </a:solidFill>
                <a:latin typeface="Arial" panose="020B0604020202020204" pitchFamily="34" charset="0"/>
              </a:defRPr>
            </a:lvl7pPr>
            <a:lvl8pPr eaLnBrk="0" fontAlgn="base" hangingPunct="0">
              <a:spcBef>
                <a:spcPct val="0"/>
              </a:spcBef>
              <a:spcAft>
                <a:spcPct val="0"/>
              </a:spcAft>
              <a:tabLst>
                <a:tab pos="2865438" algn="ctr"/>
                <a:tab pos="4010025" algn="l"/>
              </a:tabLst>
              <a:defRPr>
                <a:solidFill>
                  <a:schemeClr val="tx1"/>
                </a:solidFill>
                <a:latin typeface="Arial" panose="020B0604020202020204" pitchFamily="34" charset="0"/>
              </a:defRPr>
            </a:lvl8pPr>
            <a:lvl9pPr eaLnBrk="0" fontAlgn="base" hangingPunct="0">
              <a:spcBef>
                <a:spcPct val="0"/>
              </a:spcBef>
              <a:spcAft>
                <a:spcPct val="0"/>
              </a:spcAft>
              <a:tabLst>
                <a:tab pos="2865438" algn="ctr"/>
                <a:tab pos="4010025"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2865438" algn="ctr"/>
                <a:tab pos="4010025" algn="l"/>
              </a:tabLst>
            </a:pPr>
            <a:r>
              <a:rPr kumimoji="0" lang="en-GB" altLang="en-US" sz="900" b="0" i="0" u="none" strike="noStrike" cap="none" normalizeH="0" baseline="0" dirty="0" err="1">
                <a:ln>
                  <a:noFill/>
                </a:ln>
                <a:solidFill>
                  <a:schemeClr val="tx1"/>
                </a:solidFill>
                <a:effectLst/>
                <a:latin typeface="Calibri Light" panose="020F0302020204030204" pitchFamily="34" charset="0"/>
                <a:ea typeface="Calibri" panose="020F0502020204030204" pitchFamily="34" charset="0"/>
                <a:cs typeface="Calibri Light" panose="020F0302020204030204" pitchFamily="34" charset="0"/>
              </a:rPr>
              <a:t>Akrotiri</a:t>
            </a:r>
            <a:r>
              <a:rPr kumimoji="0" lang="en-GB" altLang="en-US" sz="900" b="0" i="0" u="none" strike="noStrike" cap="none" normalizeH="0" baseline="0" dirty="0">
                <a:ln>
                  <a:noFill/>
                </a:ln>
                <a:solidFill>
                  <a:schemeClr val="tx1"/>
                </a:solidFill>
                <a:effectLst/>
                <a:latin typeface="Calibri Light" panose="020F0302020204030204" pitchFamily="34" charset="0"/>
                <a:ea typeface="Calibri" panose="020F0502020204030204" pitchFamily="34" charset="0"/>
                <a:cs typeface="Calibri Light" panose="020F0302020204030204" pitchFamily="34" charset="0"/>
              </a:rPr>
              <a:t> School</a:t>
            </a:r>
            <a:endParaRPr kumimoji="0" lang="en-GB" altLang="en-US" sz="800" b="0" i="0" u="none" strike="noStrike" cap="none" normalizeH="0" baseline="0" dirty="0">
              <a:ln>
                <a:noFill/>
              </a:ln>
              <a:solidFill>
                <a:schemeClr val="tx1"/>
              </a:solidFill>
              <a:effectLst/>
            </a:endParaRPr>
          </a:p>
          <a:p>
            <a:pPr marL="0" marR="0" lvl="0" indent="0" defTabSz="914400" rtl="0" eaLnBrk="0" fontAlgn="base" latinLnBrk="0" hangingPunct="0">
              <a:lnSpc>
                <a:spcPct val="100000"/>
              </a:lnSpc>
              <a:spcBef>
                <a:spcPct val="0"/>
              </a:spcBef>
              <a:spcAft>
                <a:spcPct val="0"/>
              </a:spcAft>
              <a:buClrTx/>
              <a:buSzTx/>
              <a:buFontTx/>
              <a:buNone/>
              <a:tabLst>
                <a:tab pos="2865438" algn="ctr"/>
                <a:tab pos="4010025" algn="l"/>
              </a:tabLst>
            </a:pPr>
            <a:r>
              <a:rPr kumimoji="0" lang="en-GB" altLang="en-US" sz="1200" b="0" i="0" u="none" strike="noStrike" cap="none" normalizeH="0" baseline="0" dirty="0">
                <a:ln>
                  <a:noFill/>
                </a:ln>
                <a:solidFill>
                  <a:schemeClr val="tx1"/>
                </a:solidFill>
                <a:effectLst/>
                <a:latin typeface="Calibri Light" panose="020F0302020204030204" pitchFamily="34" charset="0"/>
                <a:ea typeface="Calibri" panose="020F0502020204030204" pitchFamily="34" charset="0"/>
                <a:cs typeface="Calibri Light" panose="020F0302020204030204" pitchFamily="34" charset="0"/>
              </a:rPr>
              <a:t>	SGC Governor Curriculum Team Report</a:t>
            </a:r>
            <a:endParaRPr kumimoji="0" lang="en-GB" altLang="en-US" sz="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2865438" algn="ctr"/>
                <a:tab pos="4010025" algn="l"/>
              </a:tabLst>
            </a:pPr>
            <a:r>
              <a:rPr kumimoji="0" lang="en-GB" altLang="en-US" sz="1200" b="1" i="0" u="none" strike="noStrike" cap="none" normalizeH="0" baseline="0" dirty="0">
                <a:ln>
                  <a:noFill/>
                </a:ln>
                <a:solidFill>
                  <a:schemeClr val="tx1"/>
                </a:solidFill>
                <a:effectLst/>
                <a:latin typeface="Calibri Light" panose="020F0302020204030204" pitchFamily="34" charset="0"/>
                <a:ea typeface="Calibri" panose="020F0502020204030204" pitchFamily="34" charset="0"/>
                <a:cs typeface="Calibri Light" panose="020F0302020204030204" pitchFamily="34" charset="0"/>
              </a:rPr>
              <a:t>Form 1</a:t>
            </a:r>
            <a:endParaRPr kumimoji="0" lang="en-GB" altLang="en-US" sz="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2865438" algn="ctr"/>
                <a:tab pos="4010025" algn="l"/>
              </a:tabLst>
            </a:pPr>
            <a:endParaRPr kumimoji="0" lang="en-GB"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7045086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920B4B-FE45-41A0-BC74-FABF83E32D7D}"/>
              </a:ext>
            </a:extLst>
          </p:cNvPr>
          <p:cNvSpPr>
            <a:spLocks noGrp="1"/>
          </p:cNvSpPr>
          <p:nvPr>
            <p:ph type="title"/>
          </p:nvPr>
        </p:nvSpPr>
        <p:spPr/>
        <p:txBody>
          <a:bodyPr/>
          <a:lstStyle/>
          <a:p>
            <a:pPr algn="ctr"/>
            <a:r>
              <a:rPr lang="en-GB" dirty="0"/>
              <a:t>Governor of the  Month</a:t>
            </a:r>
          </a:p>
        </p:txBody>
      </p:sp>
      <p:sp>
        <p:nvSpPr>
          <p:cNvPr id="3" name="Content Placeholder 2">
            <a:extLst>
              <a:ext uri="{FF2B5EF4-FFF2-40B4-BE49-F238E27FC236}">
                <a16:creationId xmlns:a16="http://schemas.microsoft.com/office/drawing/2014/main" id="{FDC4FC7D-C051-4EED-B998-5F719D209A7E}"/>
              </a:ext>
            </a:extLst>
          </p:cNvPr>
          <p:cNvSpPr>
            <a:spLocks noGrp="1"/>
          </p:cNvSpPr>
          <p:nvPr>
            <p:ph idx="1"/>
          </p:nvPr>
        </p:nvSpPr>
        <p:spPr/>
        <p:txBody>
          <a:bodyPr/>
          <a:lstStyle/>
          <a:p>
            <a:r>
              <a:rPr lang="en-GB" dirty="0"/>
              <a:t>You’ll receive the dates of assemblies and special events from SGC Clerk.</a:t>
            </a:r>
          </a:p>
          <a:p>
            <a:r>
              <a:rPr lang="en-GB" dirty="0"/>
              <a:t>Please notify the SGC Clerk what you plan to attend.</a:t>
            </a:r>
          </a:p>
          <a:p>
            <a:r>
              <a:rPr lang="en-GB" dirty="0"/>
              <a:t>Wear your SGC name badge, sign in and don your red Visitors lanyard.</a:t>
            </a:r>
          </a:p>
          <a:p>
            <a:r>
              <a:rPr lang="en-GB" dirty="0"/>
              <a:t>The School office staff will help direct you.</a:t>
            </a:r>
          </a:p>
          <a:p>
            <a:r>
              <a:rPr lang="en-GB" dirty="0"/>
              <a:t>Write a brief summary and submit to the SGC Clerk for publication in the online school newsletter. </a:t>
            </a:r>
          </a:p>
          <a:p>
            <a:r>
              <a:rPr lang="en-GB" dirty="0"/>
              <a:t>If your plans change, please arrange a substitute by contacting the governors not currently allocated to a month.</a:t>
            </a:r>
          </a:p>
          <a:p>
            <a:endParaRPr lang="en-GB" dirty="0"/>
          </a:p>
        </p:txBody>
      </p:sp>
    </p:spTree>
    <p:extLst>
      <p:ext uri="{BB962C8B-B14F-4D97-AF65-F5344CB8AC3E}">
        <p14:creationId xmlns:p14="http://schemas.microsoft.com/office/powerpoint/2010/main" val="1694897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7561FD-5F2A-4624-9F59-F28307C7E943}"/>
              </a:ext>
            </a:extLst>
          </p:cNvPr>
          <p:cNvSpPr>
            <a:spLocks noGrp="1"/>
          </p:cNvSpPr>
          <p:nvPr>
            <p:ph type="title"/>
          </p:nvPr>
        </p:nvSpPr>
        <p:spPr/>
        <p:txBody>
          <a:bodyPr/>
          <a:lstStyle/>
          <a:p>
            <a:r>
              <a:rPr lang="en-GB" u="sng" dirty="0"/>
              <a:t>The Team</a:t>
            </a:r>
          </a:p>
        </p:txBody>
      </p:sp>
      <p:sp>
        <p:nvSpPr>
          <p:cNvPr id="3" name="Content Placeholder 2">
            <a:extLst>
              <a:ext uri="{FF2B5EF4-FFF2-40B4-BE49-F238E27FC236}">
                <a16:creationId xmlns:a16="http://schemas.microsoft.com/office/drawing/2014/main" id="{1189D4A4-C8B6-436E-897F-B7B51F6EA6C2}"/>
              </a:ext>
            </a:extLst>
          </p:cNvPr>
          <p:cNvSpPr>
            <a:spLocks noGrp="1"/>
          </p:cNvSpPr>
          <p:nvPr>
            <p:ph idx="1"/>
          </p:nvPr>
        </p:nvSpPr>
        <p:spPr/>
        <p:txBody>
          <a:bodyPr>
            <a:normAutofit lnSpcReduction="10000"/>
          </a:bodyPr>
          <a:lstStyle/>
          <a:p>
            <a:r>
              <a:rPr lang="en-GB" dirty="0"/>
              <a:t>Chair – Chris Snaith</a:t>
            </a:r>
          </a:p>
          <a:p>
            <a:pPr lvl="0"/>
            <a:r>
              <a:rPr lang="en-GB" dirty="0">
                <a:solidFill>
                  <a:prstClr val="black"/>
                </a:solidFill>
              </a:rPr>
              <a:t>Vice Chair – Victoria Critchley</a:t>
            </a:r>
            <a:endParaRPr lang="en-GB" dirty="0"/>
          </a:p>
          <a:p>
            <a:r>
              <a:rPr lang="en-GB" dirty="0"/>
              <a:t>Acting Head Teacher - Louise Henry</a:t>
            </a:r>
          </a:p>
          <a:p>
            <a:r>
              <a:rPr lang="en-GB" dirty="0"/>
              <a:t>SGC Clerk – Gill Eardley</a:t>
            </a:r>
          </a:p>
          <a:p>
            <a:endParaRPr lang="en-GB" dirty="0"/>
          </a:p>
          <a:p>
            <a:pPr marL="0" indent="0">
              <a:buNone/>
            </a:pPr>
            <a:r>
              <a:rPr lang="en-GB" u="sng" dirty="0"/>
              <a:t>Subcommittee Chairs</a:t>
            </a:r>
          </a:p>
          <a:p>
            <a:r>
              <a:rPr lang="en-GB" dirty="0"/>
              <a:t>Resources - Bart Simpson </a:t>
            </a:r>
          </a:p>
          <a:p>
            <a:r>
              <a:rPr lang="en-GB" dirty="0"/>
              <a:t>Standards &amp; Curriculum - Anthony Ballard</a:t>
            </a:r>
          </a:p>
          <a:p>
            <a:r>
              <a:rPr lang="en-GB" dirty="0"/>
              <a:t>School Improvement Plan - Victoria Critchley </a:t>
            </a:r>
          </a:p>
          <a:p>
            <a:endParaRPr lang="en-GB" dirty="0"/>
          </a:p>
          <a:p>
            <a:endParaRPr lang="en-GB" dirty="0"/>
          </a:p>
          <a:p>
            <a:endParaRPr lang="en-GB" dirty="0"/>
          </a:p>
          <a:p>
            <a:endParaRPr lang="en-GB" dirty="0"/>
          </a:p>
        </p:txBody>
      </p:sp>
    </p:spTree>
    <p:extLst>
      <p:ext uri="{BB962C8B-B14F-4D97-AF65-F5344CB8AC3E}">
        <p14:creationId xmlns:p14="http://schemas.microsoft.com/office/powerpoint/2010/main" val="24187879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ACBC13-BC9A-4687-851F-E04B57D1FDF5}"/>
              </a:ext>
            </a:extLst>
          </p:cNvPr>
          <p:cNvSpPr>
            <a:spLocks noGrp="1"/>
          </p:cNvSpPr>
          <p:nvPr>
            <p:ph type="title"/>
          </p:nvPr>
        </p:nvSpPr>
        <p:spPr/>
        <p:txBody>
          <a:bodyPr/>
          <a:lstStyle/>
          <a:p>
            <a:pPr algn="ctr"/>
            <a:r>
              <a:rPr lang="en-GB" dirty="0"/>
              <a:t>Governing Code of Conduct     </a:t>
            </a:r>
            <a:r>
              <a:rPr lang="en-GB" sz="1600" dirty="0"/>
              <a:t>NGA 2018</a:t>
            </a:r>
          </a:p>
        </p:txBody>
      </p:sp>
      <p:sp>
        <p:nvSpPr>
          <p:cNvPr id="3" name="Content Placeholder 2">
            <a:extLst>
              <a:ext uri="{FF2B5EF4-FFF2-40B4-BE49-F238E27FC236}">
                <a16:creationId xmlns:a16="http://schemas.microsoft.com/office/drawing/2014/main" id="{E7B4B058-BAB3-451D-9C36-65AC7844F95E}"/>
              </a:ext>
            </a:extLst>
          </p:cNvPr>
          <p:cNvSpPr>
            <a:spLocks noGrp="1"/>
          </p:cNvSpPr>
          <p:nvPr>
            <p:ph idx="1"/>
          </p:nvPr>
        </p:nvSpPr>
        <p:spPr/>
        <p:txBody>
          <a:bodyPr>
            <a:normAutofit/>
          </a:bodyPr>
          <a:lstStyle/>
          <a:p>
            <a:pPr marL="0" indent="0" algn="ctr">
              <a:buNone/>
            </a:pPr>
            <a:r>
              <a:rPr lang="en-GB" u="sng" dirty="0"/>
              <a:t>Strategic Functions</a:t>
            </a:r>
          </a:p>
          <a:p>
            <a:pPr>
              <a:buFont typeface="Wingdings" panose="05000000000000000000" pitchFamily="2" charset="2"/>
              <a:buChar char="Ø"/>
            </a:pPr>
            <a:r>
              <a:rPr lang="en-GB" dirty="0"/>
              <a:t>  Direction - vision, values, objectives, agreeing SIP, meeting statutory duties;</a:t>
            </a:r>
          </a:p>
          <a:p>
            <a:pPr>
              <a:buFont typeface="Wingdings" panose="05000000000000000000" pitchFamily="2" charset="2"/>
              <a:buChar char="Ø"/>
            </a:pPr>
            <a:r>
              <a:rPr lang="en-GB" dirty="0"/>
              <a:t> Ensuring Accountability – monitoring educational performance and progress towards agreed targets, engaging with stakeholders, contributing to the school self evaluation;</a:t>
            </a:r>
          </a:p>
          <a:p>
            <a:pPr>
              <a:buFont typeface="Wingdings" panose="05000000000000000000" pitchFamily="2" charset="2"/>
              <a:buChar char="Ø"/>
            </a:pPr>
            <a:r>
              <a:rPr lang="en-GB" dirty="0"/>
              <a:t> Overseeing financial performance – overseeing the budget, monitoring spending, ensuring value for money, ensuring risks to the school are managed.    </a:t>
            </a:r>
          </a:p>
        </p:txBody>
      </p:sp>
    </p:spTree>
    <p:extLst>
      <p:ext uri="{BB962C8B-B14F-4D97-AF65-F5344CB8AC3E}">
        <p14:creationId xmlns:p14="http://schemas.microsoft.com/office/powerpoint/2010/main" val="32886876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33CF75-F215-49B3-93CA-54AC508F9393}"/>
              </a:ext>
            </a:extLst>
          </p:cNvPr>
          <p:cNvSpPr>
            <a:spLocks noGrp="1"/>
          </p:cNvSpPr>
          <p:nvPr>
            <p:ph type="title"/>
          </p:nvPr>
        </p:nvSpPr>
        <p:spPr/>
        <p:txBody>
          <a:bodyPr/>
          <a:lstStyle/>
          <a:p>
            <a:pPr algn="ctr"/>
            <a:r>
              <a:rPr lang="en-GB" dirty="0"/>
              <a:t>Code of Conduct cont. </a:t>
            </a:r>
          </a:p>
        </p:txBody>
      </p:sp>
      <p:sp>
        <p:nvSpPr>
          <p:cNvPr id="3" name="Content Placeholder 2">
            <a:extLst>
              <a:ext uri="{FF2B5EF4-FFF2-40B4-BE49-F238E27FC236}">
                <a16:creationId xmlns:a16="http://schemas.microsoft.com/office/drawing/2014/main" id="{655D9EC0-4194-4572-A200-19C5F49042E8}"/>
              </a:ext>
            </a:extLst>
          </p:cNvPr>
          <p:cNvSpPr>
            <a:spLocks noGrp="1"/>
          </p:cNvSpPr>
          <p:nvPr>
            <p:ph idx="1"/>
          </p:nvPr>
        </p:nvSpPr>
        <p:spPr/>
        <p:txBody>
          <a:bodyPr/>
          <a:lstStyle/>
          <a:p>
            <a:pPr marL="0" indent="0" algn="ctr">
              <a:buNone/>
            </a:pPr>
            <a:r>
              <a:rPr lang="en-GB" u="sng" dirty="0"/>
              <a:t>Roles &amp; Responsibilities</a:t>
            </a:r>
          </a:p>
          <a:p>
            <a:r>
              <a:rPr lang="en-GB" dirty="0"/>
              <a:t>Please refer to our Code of Conduct – to be distributed for Nov SGC R/V.</a:t>
            </a:r>
          </a:p>
          <a:p>
            <a:r>
              <a:rPr lang="en-GB" dirty="0"/>
              <a:t>Examples include acting fairly, encouraging open governance, working collectively, adhering to school rules and policies</a:t>
            </a:r>
          </a:p>
          <a:p>
            <a:r>
              <a:rPr lang="en-GB" dirty="0"/>
              <a:t>MOD schools differ from UK State schools re. not being directly responsible for staff recruitment or for the complete budget, although is accountable for the money it spends and the resources it provides.</a:t>
            </a:r>
          </a:p>
        </p:txBody>
      </p:sp>
    </p:spTree>
    <p:extLst>
      <p:ext uri="{BB962C8B-B14F-4D97-AF65-F5344CB8AC3E}">
        <p14:creationId xmlns:p14="http://schemas.microsoft.com/office/powerpoint/2010/main" val="28391724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AC91BA-C7CB-4D63-A79B-15F9AB17EE7C}"/>
              </a:ext>
            </a:extLst>
          </p:cNvPr>
          <p:cNvSpPr>
            <a:spLocks noGrp="1"/>
          </p:cNvSpPr>
          <p:nvPr>
            <p:ph type="title"/>
          </p:nvPr>
        </p:nvSpPr>
        <p:spPr/>
        <p:txBody>
          <a:bodyPr/>
          <a:lstStyle/>
          <a:p>
            <a:pPr algn="ctr"/>
            <a:r>
              <a:rPr lang="en-GB" dirty="0"/>
              <a:t>Code of Conduct cont.</a:t>
            </a:r>
          </a:p>
        </p:txBody>
      </p:sp>
      <p:sp>
        <p:nvSpPr>
          <p:cNvPr id="3" name="Content Placeholder 2">
            <a:extLst>
              <a:ext uri="{FF2B5EF4-FFF2-40B4-BE49-F238E27FC236}">
                <a16:creationId xmlns:a16="http://schemas.microsoft.com/office/drawing/2014/main" id="{6B0FF7E4-343F-416D-BD82-A76BB6E7C862}"/>
              </a:ext>
            </a:extLst>
          </p:cNvPr>
          <p:cNvSpPr>
            <a:spLocks noGrp="1"/>
          </p:cNvSpPr>
          <p:nvPr>
            <p:ph idx="1"/>
          </p:nvPr>
        </p:nvSpPr>
        <p:spPr/>
        <p:txBody>
          <a:bodyPr>
            <a:normAutofit fontScale="77500" lnSpcReduction="20000"/>
          </a:bodyPr>
          <a:lstStyle/>
          <a:p>
            <a:pPr marL="0" indent="0" algn="ctr">
              <a:buNone/>
            </a:pPr>
            <a:r>
              <a:rPr lang="en-GB" sz="2300" u="sng" dirty="0"/>
              <a:t>Commitment</a:t>
            </a:r>
          </a:p>
          <a:p>
            <a:pPr marL="0" indent="0">
              <a:buNone/>
            </a:pPr>
            <a:r>
              <a:rPr lang="en-GB" sz="2100" dirty="0"/>
              <a:t>We will:</a:t>
            </a:r>
          </a:p>
          <a:p>
            <a:r>
              <a:rPr lang="en-GB" sz="2100" dirty="0"/>
              <a:t>Involve ourselves actively,</a:t>
            </a:r>
          </a:p>
          <a:p>
            <a:r>
              <a:rPr lang="en-GB" sz="2100" dirty="0"/>
              <a:t>Attend all meetings, when we cannot attend explain in advance to the Clerk why we are unable to,</a:t>
            </a:r>
          </a:p>
          <a:p>
            <a:r>
              <a:rPr lang="en-GB" sz="2100" dirty="0"/>
              <a:t>Become familiar with the school, respond to opportunities to involve ourselves in school activities,</a:t>
            </a:r>
          </a:p>
          <a:p>
            <a:r>
              <a:rPr lang="en-GB" sz="2100" dirty="0"/>
              <a:t>Visit the school with all visits arranged in advance with the HT and undertaken within the framework established by the SGC.</a:t>
            </a:r>
          </a:p>
          <a:p>
            <a:r>
              <a:rPr lang="en-GB" sz="2100" dirty="0"/>
              <a:t>Undertake required training</a:t>
            </a:r>
          </a:p>
          <a:p>
            <a:r>
              <a:rPr lang="en-GB" sz="2100" dirty="0"/>
              <a:t>Accept that in the interests of open governance, our names will be on the school website and on the DfE’s national database of governors. </a:t>
            </a:r>
          </a:p>
          <a:p>
            <a:pPr marL="0" indent="0">
              <a:buNone/>
            </a:pPr>
            <a:endParaRPr lang="en-GB" sz="2100" dirty="0"/>
          </a:p>
          <a:p>
            <a:pPr marL="0" indent="0">
              <a:buNone/>
            </a:pPr>
            <a:endParaRPr lang="en-GB" u="sng" dirty="0"/>
          </a:p>
        </p:txBody>
      </p:sp>
    </p:spTree>
    <p:extLst>
      <p:ext uri="{BB962C8B-B14F-4D97-AF65-F5344CB8AC3E}">
        <p14:creationId xmlns:p14="http://schemas.microsoft.com/office/powerpoint/2010/main" val="18810623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1FADA7-BB3D-47B4-AC79-72B8E1917F7A}"/>
              </a:ext>
            </a:extLst>
          </p:cNvPr>
          <p:cNvSpPr>
            <a:spLocks noGrp="1"/>
          </p:cNvSpPr>
          <p:nvPr>
            <p:ph type="title"/>
          </p:nvPr>
        </p:nvSpPr>
        <p:spPr/>
        <p:txBody>
          <a:bodyPr/>
          <a:lstStyle/>
          <a:p>
            <a:pPr algn="ctr"/>
            <a:r>
              <a:rPr lang="en-GB" dirty="0"/>
              <a:t>Code of Conduct cont.</a:t>
            </a:r>
          </a:p>
        </p:txBody>
      </p:sp>
      <p:sp>
        <p:nvSpPr>
          <p:cNvPr id="3" name="Content Placeholder 2">
            <a:extLst>
              <a:ext uri="{FF2B5EF4-FFF2-40B4-BE49-F238E27FC236}">
                <a16:creationId xmlns:a16="http://schemas.microsoft.com/office/drawing/2014/main" id="{2387FFCA-E767-429B-8DF9-3C8ADEA67C5F}"/>
              </a:ext>
            </a:extLst>
          </p:cNvPr>
          <p:cNvSpPr>
            <a:spLocks noGrp="1"/>
          </p:cNvSpPr>
          <p:nvPr>
            <p:ph idx="1"/>
          </p:nvPr>
        </p:nvSpPr>
        <p:spPr/>
        <p:txBody>
          <a:bodyPr/>
          <a:lstStyle/>
          <a:p>
            <a:pPr marL="0" indent="0" algn="ctr">
              <a:buNone/>
            </a:pPr>
            <a:r>
              <a:rPr lang="en-GB" u="sng" dirty="0"/>
              <a:t>Relationships</a:t>
            </a:r>
          </a:p>
          <a:p>
            <a:pPr marL="0" indent="0">
              <a:buNone/>
            </a:pPr>
            <a:r>
              <a:rPr lang="en-GB" dirty="0"/>
              <a:t>We will:</a:t>
            </a:r>
          </a:p>
          <a:p>
            <a:r>
              <a:rPr lang="en-GB" dirty="0"/>
              <a:t>work as a team,</a:t>
            </a:r>
          </a:p>
          <a:p>
            <a:r>
              <a:rPr lang="en-GB" dirty="0"/>
              <a:t>Express views openly, courteously and respectfully,</a:t>
            </a:r>
          </a:p>
          <a:p>
            <a:r>
              <a:rPr lang="en-GB" dirty="0"/>
              <a:t>Support the chair in their role of ensuring appropriate conduct,</a:t>
            </a:r>
          </a:p>
          <a:p>
            <a:r>
              <a:rPr lang="en-GB" dirty="0"/>
              <a:t>Be prepared to answer queries from other board members in relation to delegated functions,</a:t>
            </a:r>
          </a:p>
          <a:p>
            <a:r>
              <a:rPr lang="en-GB" dirty="0"/>
              <a:t>Seek to develop effective working relationships with the SLT, staff and parents.</a:t>
            </a:r>
          </a:p>
          <a:p>
            <a:endParaRPr lang="en-GB" dirty="0"/>
          </a:p>
        </p:txBody>
      </p:sp>
    </p:spTree>
    <p:extLst>
      <p:ext uri="{BB962C8B-B14F-4D97-AF65-F5344CB8AC3E}">
        <p14:creationId xmlns:p14="http://schemas.microsoft.com/office/powerpoint/2010/main" val="14032282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15F97F-BD33-40B4-8B40-D90509B63651}"/>
              </a:ext>
            </a:extLst>
          </p:cNvPr>
          <p:cNvSpPr>
            <a:spLocks noGrp="1"/>
          </p:cNvSpPr>
          <p:nvPr>
            <p:ph type="title"/>
          </p:nvPr>
        </p:nvSpPr>
        <p:spPr/>
        <p:txBody>
          <a:bodyPr/>
          <a:lstStyle/>
          <a:p>
            <a:pPr algn="ctr"/>
            <a:r>
              <a:rPr lang="en-GB" dirty="0"/>
              <a:t>Code of Conduct cont.</a:t>
            </a:r>
          </a:p>
        </p:txBody>
      </p:sp>
      <p:sp>
        <p:nvSpPr>
          <p:cNvPr id="3" name="Content Placeholder 2">
            <a:extLst>
              <a:ext uri="{FF2B5EF4-FFF2-40B4-BE49-F238E27FC236}">
                <a16:creationId xmlns:a16="http://schemas.microsoft.com/office/drawing/2014/main" id="{4B60404C-8A7D-4470-951C-00AFC8BA2F97}"/>
              </a:ext>
            </a:extLst>
          </p:cNvPr>
          <p:cNvSpPr>
            <a:spLocks noGrp="1"/>
          </p:cNvSpPr>
          <p:nvPr>
            <p:ph idx="1"/>
          </p:nvPr>
        </p:nvSpPr>
        <p:spPr>
          <a:xfrm>
            <a:off x="732322" y="2260600"/>
            <a:ext cx="10515600" cy="3781426"/>
          </a:xfrm>
        </p:spPr>
        <p:txBody>
          <a:bodyPr/>
          <a:lstStyle/>
          <a:p>
            <a:pPr marL="0" indent="0" algn="ctr">
              <a:buNone/>
            </a:pPr>
            <a:r>
              <a:rPr lang="en-GB" u="sng" dirty="0"/>
              <a:t>Confidentiality</a:t>
            </a:r>
          </a:p>
          <a:p>
            <a:pPr marL="0" indent="0">
              <a:buNone/>
            </a:pPr>
            <a:r>
              <a:rPr lang="en-GB" dirty="0"/>
              <a:t>We will:</a:t>
            </a:r>
          </a:p>
          <a:p>
            <a:r>
              <a:rPr lang="en-GB" dirty="0"/>
              <a:t>Observe complete confidentiality,</a:t>
            </a:r>
          </a:p>
          <a:p>
            <a:r>
              <a:rPr lang="en-GB" dirty="0"/>
              <a:t>Exercise the greatest prudence at all times when discussions re. school business arise outside of a SGC meeting,</a:t>
            </a:r>
          </a:p>
          <a:p>
            <a:r>
              <a:rPr lang="en-GB" dirty="0"/>
              <a:t>Not reveal the details of any governing board vote,</a:t>
            </a:r>
          </a:p>
          <a:p>
            <a:r>
              <a:rPr lang="en-GB" dirty="0"/>
              <a:t>Ensure all confidential papers are held and disposed of appropriately.</a:t>
            </a:r>
          </a:p>
          <a:p>
            <a:r>
              <a:rPr lang="en-GB" dirty="0"/>
              <a:t>Understand that the requirements relating to confidentiality will continue to apply after we leave office.</a:t>
            </a:r>
          </a:p>
        </p:txBody>
      </p:sp>
    </p:spTree>
    <p:extLst>
      <p:ext uri="{BB962C8B-B14F-4D97-AF65-F5344CB8AC3E}">
        <p14:creationId xmlns:p14="http://schemas.microsoft.com/office/powerpoint/2010/main" val="28039268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FFC71A-F0E3-42EE-B160-C3578BF97FF0}"/>
              </a:ext>
            </a:extLst>
          </p:cNvPr>
          <p:cNvSpPr>
            <a:spLocks noGrp="1"/>
          </p:cNvSpPr>
          <p:nvPr>
            <p:ph type="title"/>
          </p:nvPr>
        </p:nvSpPr>
        <p:spPr/>
        <p:txBody>
          <a:bodyPr/>
          <a:lstStyle/>
          <a:p>
            <a:pPr algn="ctr"/>
            <a:r>
              <a:rPr lang="en-GB" dirty="0"/>
              <a:t>Code of Conduct cont.</a:t>
            </a:r>
          </a:p>
        </p:txBody>
      </p:sp>
      <p:sp>
        <p:nvSpPr>
          <p:cNvPr id="3" name="Content Placeholder 2">
            <a:extLst>
              <a:ext uri="{FF2B5EF4-FFF2-40B4-BE49-F238E27FC236}">
                <a16:creationId xmlns:a16="http://schemas.microsoft.com/office/drawing/2014/main" id="{02BF6B0C-4B40-425E-AD12-FABA5CB18C61}"/>
              </a:ext>
            </a:extLst>
          </p:cNvPr>
          <p:cNvSpPr>
            <a:spLocks noGrp="1"/>
          </p:cNvSpPr>
          <p:nvPr>
            <p:ph idx="1"/>
          </p:nvPr>
        </p:nvSpPr>
        <p:spPr/>
        <p:txBody>
          <a:bodyPr>
            <a:normAutofit lnSpcReduction="10000"/>
          </a:bodyPr>
          <a:lstStyle/>
          <a:p>
            <a:pPr marL="0" indent="0" algn="ctr">
              <a:buNone/>
            </a:pPr>
            <a:r>
              <a:rPr lang="en-GB" u="sng" dirty="0"/>
              <a:t>Conflicts of Interest</a:t>
            </a:r>
          </a:p>
          <a:p>
            <a:pPr marL="0" indent="0">
              <a:buNone/>
            </a:pPr>
            <a:r>
              <a:rPr lang="en-GB" dirty="0"/>
              <a:t>We will:</a:t>
            </a:r>
          </a:p>
          <a:p>
            <a:r>
              <a:rPr lang="en-GB" dirty="0"/>
              <a:t>Record any business interest that we have in connection to the governing board’s business in the Register of Business Interests.</a:t>
            </a:r>
          </a:p>
          <a:p>
            <a:r>
              <a:rPr lang="en-GB" dirty="0"/>
              <a:t>Accept that the Register of Business Interests will be published on the school website.</a:t>
            </a:r>
          </a:p>
          <a:p>
            <a:r>
              <a:rPr lang="en-GB" dirty="0"/>
              <a:t>Declare any conflict of loyalty at the start of the meeting should the situation arise.</a:t>
            </a:r>
          </a:p>
          <a:p>
            <a:r>
              <a:rPr lang="en-GB" dirty="0"/>
              <a:t>Act in the best interests of the school as a whole and not as a representative of any group.</a:t>
            </a:r>
          </a:p>
          <a:p>
            <a:pPr marL="0" indent="0">
              <a:buNone/>
            </a:pPr>
            <a:endParaRPr lang="en-GB" dirty="0"/>
          </a:p>
        </p:txBody>
      </p:sp>
    </p:spTree>
    <p:extLst>
      <p:ext uri="{BB962C8B-B14F-4D97-AF65-F5344CB8AC3E}">
        <p14:creationId xmlns:p14="http://schemas.microsoft.com/office/powerpoint/2010/main" val="20156238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25651A-1C34-4C6C-8003-9728AB7C7B49}"/>
              </a:ext>
            </a:extLst>
          </p:cNvPr>
          <p:cNvSpPr>
            <a:spLocks noGrp="1"/>
          </p:cNvSpPr>
          <p:nvPr>
            <p:ph type="title"/>
          </p:nvPr>
        </p:nvSpPr>
        <p:spPr/>
        <p:txBody>
          <a:bodyPr/>
          <a:lstStyle/>
          <a:p>
            <a:pPr algn="ctr"/>
            <a:r>
              <a:rPr lang="en-GB" dirty="0"/>
              <a:t>Code of Conduct cont.</a:t>
            </a:r>
          </a:p>
        </p:txBody>
      </p:sp>
      <p:sp>
        <p:nvSpPr>
          <p:cNvPr id="3" name="Content Placeholder 2">
            <a:extLst>
              <a:ext uri="{FF2B5EF4-FFF2-40B4-BE49-F238E27FC236}">
                <a16:creationId xmlns:a16="http://schemas.microsoft.com/office/drawing/2014/main" id="{68F455DA-7327-4A5B-9131-818FBB4DCD21}"/>
              </a:ext>
            </a:extLst>
          </p:cNvPr>
          <p:cNvSpPr>
            <a:spLocks noGrp="1"/>
          </p:cNvSpPr>
          <p:nvPr>
            <p:ph idx="1"/>
          </p:nvPr>
        </p:nvSpPr>
        <p:spPr/>
        <p:txBody>
          <a:bodyPr/>
          <a:lstStyle/>
          <a:p>
            <a:pPr marL="0" indent="0" algn="ctr">
              <a:buNone/>
            </a:pPr>
            <a:r>
              <a:rPr lang="en-GB" u="sng" dirty="0"/>
              <a:t>Breach of this Code of Conduct</a:t>
            </a:r>
          </a:p>
          <a:p>
            <a:r>
              <a:rPr lang="en-GB" dirty="0"/>
              <a:t>Raise the issue with the chair and the chair will investigate.</a:t>
            </a:r>
          </a:p>
          <a:p>
            <a:r>
              <a:rPr lang="en-GB" dirty="0"/>
              <a:t>The governing board will only use suspension/removal as a last resort.</a:t>
            </a:r>
          </a:p>
          <a:p>
            <a:r>
              <a:rPr lang="en-GB" dirty="0"/>
              <a:t>Should it be the chair that we believe has breached the code, the vice chair will investigate.</a:t>
            </a:r>
          </a:p>
        </p:txBody>
      </p:sp>
    </p:spTree>
    <p:extLst>
      <p:ext uri="{BB962C8B-B14F-4D97-AF65-F5344CB8AC3E}">
        <p14:creationId xmlns:p14="http://schemas.microsoft.com/office/powerpoint/2010/main" val="372969084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emplate>Ion Boardroom</Template>
  <TotalTime>275</TotalTime>
  <Words>1378</Words>
  <Application>Microsoft Office PowerPoint</Application>
  <PresentationFormat>Widescreen</PresentationFormat>
  <Paragraphs>226</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Ion Boardroom</vt:lpstr>
      <vt:lpstr>School Improvement Plan (SIP) Sept ‘18</vt:lpstr>
      <vt:lpstr>The Team</vt:lpstr>
      <vt:lpstr>Governing Code of Conduct     NGA 2018</vt:lpstr>
      <vt:lpstr>Code of Conduct cont. </vt:lpstr>
      <vt:lpstr>Code of Conduct cont.</vt:lpstr>
      <vt:lpstr>Code of Conduct cont.</vt:lpstr>
      <vt:lpstr>Code of Conduct cont.</vt:lpstr>
      <vt:lpstr>Code of Conduct cont.</vt:lpstr>
      <vt:lpstr>Code of Conduct cont.</vt:lpstr>
      <vt:lpstr>Code of Conduct (the last one)</vt:lpstr>
      <vt:lpstr>Key Roles Summary</vt:lpstr>
      <vt:lpstr>PowerPoint Presentation</vt:lpstr>
      <vt:lpstr>Governor of the  Month</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School Governor Induction</dc:title>
  <dc:creator>Neil Critchley</dc:creator>
  <cp:lastModifiedBy>Neil Critchley</cp:lastModifiedBy>
  <cp:revision>35</cp:revision>
  <dcterms:created xsi:type="dcterms:W3CDTF">2018-10-07T10:47:49Z</dcterms:created>
  <dcterms:modified xsi:type="dcterms:W3CDTF">2018-11-21T13:14:14Z</dcterms:modified>
</cp:coreProperties>
</file>